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1166" r:id="rId2"/>
    <p:sldId id="308" r:id="rId3"/>
    <p:sldId id="1150" r:id="rId4"/>
    <p:sldId id="1156" r:id="rId5"/>
    <p:sldId id="734" r:id="rId6"/>
    <p:sldId id="1160" r:id="rId7"/>
    <p:sldId id="1162" r:id="rId8"/>
    <p:sldId id="1174" r:id="rId9"/>
    <p:sldId id="1175" r:id="rId10"/>
    <p:sldId id="1164" r:id="rId11"/>
    <p:sldId id="1165" r:id="rId12"/>
    <p:sldId id="301" r:id="rId13"/>
    <p:sldId id="1177" r:id="rId14"/>
    <p:sldId id="285" r:id="rId15"/>
    <p:sldId id="1168" r:id="rId16"/>
    <p:sldId id="1176" r:id="rId17"/>
    <p:sldId id="1173" r:id="rId18"/>
    <p:sldId id="650" r:id="rId19"/>
    <p:sldId id="828" r:id="rId20"/>
    <p:sldId id="1169" r:id="rId21"/>
    <p:sldId id="830" r:id="rId22"/>
    <p:sldId id="259" r:id="rId23"/>
    <p:sldId id="72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7DF"/>
    <a:srgbClr val="DE97E0"/>
    <a:srgbClr val="B88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5"/>
    <p:restoredTop sz="75345" autoAdjust="0"/>
  </p:normalViewPr>
  <p:slideViewPr>
    <p:cSldViewPr snapToGrid="0">
      <p:cViewPr varScale="1">
        <p:scale>
          <a:sx n="84" d="100"/>
          <a:sy n="84" d="100"/>
        </p:scale>
        <p:origin x="3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E6C46-26F2-324A-9A98-56145F028136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64128-7AEF-6E43-8A01-214EB370D8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88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021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渐渐地，越来越多的志愿者加入进来，从</a:t>
            </a:r>
            <a:r>
              <a:rPr lang="en-US" altLang="zh-CN" dirty="0"/>
              <a:t>5</a:t>
            </a:r>
            <a:r>
              <a:rPr lang="zh-CN" altLang="en-US" dirty="0"/>
              <a:t>岁到</a:t>
            </a:r>
            <a:r>
              <a:rPr lang="en-US" altLang="zh-CN" dirty="0"/>
              <a:t>60</a:t>
            </a:r>
            <a:r>
              <a:rPr lang="zh-CN" altLang="en-US" dirty="0"/>
              <a:t>多岁。然想告诉每一个人：谁都可以通过演讲表达自己的价值观！她开始带领这些志愿者们一起走上讲台，共同发声。</a:t>
            </a:r>
          </a:p>
          <a:p>
            <a:pPr>
              <a:buNone/>
            </a:pPr>
            <a:r>
              <a:rPr lang="en-US" altLang="zh-CN" dirty="0"/>
              <a:t>2022</a:t>
            </a:r>
            <a:r>
              <a:rPr lang="zh-CN" altLang="en-US" dirty="0"/>
              <a:t>年，然开始策划演讲比赛，至今成功举办了两届</a:t>
            </a:r>
            <a:r>
              <a:rPr lang="en-US" altLang="zh-CN" dirty="0"/>
              <a:t>《</a:t>
            </a:r>
            <a:r>
              <a:rPr lang="zh-CN" altLang="en-US" dirty="0"/>
              <a:t>海洋演说家全国双语演讲大赛</a:t>
            </a:r>
            <a:r>
              <a:rPr lang="en-US" altLang="zh-CN" dirty="0"/>
              <a:t>》</a:t>
            </a:r>
            <a:r>
              <a:rPr lang="zh-CN" altLang="en-US" dirty="0"/>
              <a:t>和一届</a:t>
            </a:r>
            <a:r>
              <a:rPr lang="en-US" altLang="zh-CN" dirty="0"/>
              <a:t>《</a:t>
            </a:r>
            <a:r>
              <a:rPr lang="zh-CN" altLang="en-US" dirty="0"/>
              <a:t>生灵之声双语演讲大赛</a:t>
            </a:r>
            <a:r>
              <a:rPr lang="en-US" altLang="zh-CN" dirty="0"/>
              <a:t>》</a:t>
            </a:r>
            <a:r>
              <a:rPr lang="zh-CN" altLang="en-US" dirty="0"/>
              <a:t>。尽管很多伙伴劝她，面向全国的演讲赛事本就难以招募，更何况没有所谓的“官方”背书，几乎不可能办成规模，但她深知，只有让全国各地的每一个角落都有人发声，改变才有可能。所以她坚持办全国赛事。</a:t>
            </a:r>
          </a:p>
          <a:p>
            <a:r>
              <a:rPr lang="zh-CN" altLang="en-US" dirty="0"/>
              <a:t>虽然在招募阶段遇到了困难，但是在</a:t>
            </a:r>
            <a:r>
              <a:rPr lang="en-US" altLang="zh-CN" dirty="0"/>
              <a:t>2024</a:t>
            </a:r>
            <a:r>
              <a:rPr lang="zh-CN" altLang="en-US" dirty="0"/>
              <a:t>年，然选择再次开启全国巡讲，并成功地招募到了参赛者。在</a:t>
            </a:r>
            <a:r>
              <a:rPr lang="en-US" altLang="zh-CN" dirty="0"/>
              <a:t>《</a:t>
            </a:r>
            <a:r>
              <a:rPr lang="zh-CN" altLang="en-US" dirty="0"/>
              <a:t>生灵之声大赛</a:t>
            </a:r>
            <a:r>
              <a:rPr lang="en-US" altLang="zh-CN" dirty="0"/>
              <a:t>》</a:t>
            </a:r>
            <a:r>
              <a:rPr lang="zh-CN" altLang="en-US" dirty="0"/>
              <a:t>中，她最终收到了来自全国</a:t>
            </a:r>
            <a:r>
              <a:rPr lang="en-US" altLang="zh-CN" dirty="0"/>
              <a:t>27</a:t>
            </a:r>
            <a:r>
              <a:rPr lang="zh-CN" altLang="en-US" dirty="0"/>
              <a:t>个省、</a:t>
            </a:r>
            <a:r>
              <a:rPr lang="en-US" altLang="zh-CN" dirty="0"/>
              <a:t>54</a:t>
            </a:r>
            <a:r>
              <a:rPr lang="zh-CN" altLang="en-US" dirty="0"/>
              <a:t>个城市、</a:t>
            </a:r>
            <a:r>
              <a:rPr lang="en-US" altLang="zh-CN" dirty="0"/>
              <a:t>446</a:t>
            </a:r>
            <a:r>
              <a:rPr lang="zh-CN" altLang="en-US" dirty="0"/>
              <a:t>位参赛者的积极响应与支持。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878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 然得知了一个令人悲痛的消息，苏菲在海洋馆里，因人为原因去世了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9377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中国鲸豚圈养现状</a:t>
            </a:r>
            <a:endParaRPr kumimoji="1" lang="en-US" altLang="zh-CN" dirty="0"/>
          </a:p>
          <a:p>
            <a:r>
              <a:rPr kumimoji="1" lang="zh-CN" altLang="en-US" sz="1200" dirty="0"/>
              <a:t>鲸豚数量：</a:t>
            </a:r>
            <a:r>
              <a:rPr kumimoji="1" lang="en-US" altLang="zh-CN" sz="1200" dirty="0"/>
              <a:t>1262</a:t>
            </a:r>
            <a:r>
              <a:rPr kumimoji="1" lang="zh-CN" altLang="en-US" sz="1200" dirty="0"/>
              <a:t>头（公开可查，未含不公开的）</a:t>
            </a:r>
            <a:endParaRPr kumimoji="1" lang="en-US" altLang="zh-CN" sz="1200" dirty="0"/>
          </a:p>
          <a:p>
            <a:r>
              <a:rPr kumimoji="1" lang="zh-CN" altLang="en-US" sz="1200"/>
              <a:t>场馆：截止</a:t>
            </a:r>
            <a:r>
              <a:rPr kumimoji="1" lang="en-US" altLang="zh-CN" sz="1200"/>
              <a:t>2022</a:t>
            </a:r>
            <a:r>
              <a:rPr kumimoji="1" lang="zh-CN" altLang="en-US" sz="1200" dirty="0"/>
              <a:t>年，全国有</a:t>
            </a:r>
            <a:r>
              <a:rPr kumimoji="1" lang="en-US" altLang="zh-CN" sz="1200" dirty="0"/>
              <a:t>107</a:t>
            </a:r>
            <a:r>
              <a:rPr kumimoji="1" lang="zh-CN" altLang="en-US" sz="1200" dirty="0"/>
              <a:t>家圈养鲸豚的场馆，其中</a:t>
            </a:r>
            <a:r>
              <a:rPr kumimoji="1" lang="en-US" altLang="zh-CN" sz="1200" dirty="0"/>
              <a:t>94</a:t>
            </a:r>
            <a:r>
              <a:rPr kumimoji="1" lang="zh-CN" altLang="en-US" sz="1200" dirty="0"/>
              <a:t>家为商业场馆，</a:t>
            </a:r>
            <a:r>
              <a:rPr kumimoji="1" lang="en-US" altLang="zh-CN" sz="1200" dirty="0"/>
              <a:t>2</a:t>
            </a:r>
            <a:r>
              <a:rPr kumimoji="1" lang="zh-CN" altLang="en-US" sz="1200" dirty="0"/>
              <a:t>家为研究场馆，另外还有</a:t>
            </a:r>
            <a:r>
              <a:rPr kumimoji="1" lang="en-US" altLang="zh-CN" sz="1200" dirty="0"/>
              <a:t>11</a:t>
            </a:r>
            <a:r>
              <a:rPr kumimoji="1" lang="zh-CN" altLang="en-US" sz="1200" dirty="0"/>
              <a:t>家在建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在构建底层认知的关键年龄段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，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孩子们接收到了错误的生命认知价值观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561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上述各国的法律普遍覆盖所有鲸豚物种，禁止商业用途（如海豚馆、水族馆表演、“共游”等）。在所有案例中，</a:t>
            </a:r>
            <a:r>
              <a:rPr lang="zh-CN" altLang="en-US" b="1" dirty="0"/>
              <a:t>即便是已被圈养的个体也不得继续用于表演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此外，一些国家和地区也采取了类似举措。例如，美国的加利福尼亚和南卡罗来纳等州已通过立法终止鲸类动物表演；中国台湾于</a:t>
            </a:r>
            <a:r>
              <a:rPr lang="en-US" altLang="zh-CN" sz="1200" dirty="0">
                <a:latin typeface="仿宋" panose="02010609060101010101" pitchFamily="49" charset="-122"/>
                <a:ea typeface="仿宋" panose="02010609060101010101" pitchFamily="49" charset="-122"/>
              </a:rPr>
              <a:t>2024</a:t>
            </a:r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年完成相关立法，并将于</a:t>
            </a:r>
            <a:r>
              <a:rPr lang="en-US" altLang="zh-CN" sz="1200" dirty="0">
                <a:latin typeface="仿宋" panose="02010609060101010101" pitchFamily="49" charset="-122"/>
                <a:ea typeface="仿宋" panose="02010609060101010101" pitchFamily="49" charset="-122"/>
              </a:rPr>
              <a:t>2026</a:t>
            </a:r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年正式生效；而英国虽然尚未明确立法全面禁止此类表演，但由于相关规定极为严格，实际上已不再存在鲸豚的进口与展演活动。</a:t>
            </a:r>
            <a:endParaRPr lang="en-CN" altLang="zh-CN" sz="1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72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越来越多人为圈养鲸类发声，终于，在各界人士的努力下，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年，上海长风公园的白鲸姐妹被放归到冰岛自然保护区。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52E0-4F2A-7842-8BD8-2486B80CD95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2009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571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人类文明得以飞速发展，想象力是不可缺失的重要能力。我们不要为牢笼和痴迷，那里除了伤害其他生命，也限制了我们的想象力。有一本书的名字叫做，你当像鸟飞往你的山，也祝福大家，像鲸 游向属于你的海～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39A14-7D52-B54A-A00A-B7CC0E1E271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903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1953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Please </a:t>
            </a:r>
            <a:r>
              <a:rPr lang="en-CN" altLang="zh-CN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love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and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respect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all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Living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Things.</a:t>
            </a:r>
          </a:p>
          <a:p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请爱与共情所有生命。</a:t>
            </a:r>
            <a:endParaRPr lang="en-US" altLang="zh-CN" sz="1200" dirty="0">
              <a:solidFill>
                <a:schemeClr val="accent6">
                  <a:lumMod val="7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They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have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feelings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too.</a:t>
            </a:r>
          </a:p>
          <a:p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他们也有情感。</a:t>
            </a:r>
            <a:endParaRPr lang="en-US" altLang="zh-CN" sz="1200" dirty="0">
              <a:solidFill>
                <a:schemeClr val="accent6">
                  <a:lumMod val="7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53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大多数生活在阿拉斯加和加拿大以北的地方，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年被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评为世界上最可爱的动物第十二名，非常聪明，外形讨人喜欢，喜欢玩耍，有时候一块石头或是海藻都能成为它们的玩具。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52E0-4F2A-7842-8BD8-2486B80CD95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193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94949"/>
                </a:solidFill>
                <a:effectLst/>
                <a:latin typeface="BlinkMacSystemFont"/>
              </a:rPr>
              <a:t>海洋馆贸易带来的伤害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176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42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4294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5857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srgbClr val="494949"/>
                </a:solidFill>
                <a:effectLst/>
              </a:rPr>
              <a:t>直到有一天，在一次表演中，苏菲拖着然沉入水中，试图将她杀死，却又在最后关头将她送回岸上。这场看似以平静结束的表演，成为然人生的转折点。她说：“我可以感受到，她的放过，绝对不是因为恐惧，那是我低下的道德水平暂时无法探究的她的世界。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2005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7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2016</a:t>
            </a:r>
            <a:r>
              <a:rPr lang="zh-CN" altLang="en-US" dirty="0"/>
              <a:t>年，然辞去了自己的工作，开始深入了解动物表演产业在全球范围内的真实情况</a:t>
            </a:r>
            <a:r>
              <a:rPr lang="en-US" altLang="zh-CN" dirty="0"/>
              <a:t>——</a:t>
            </a:r>
            <a:r>
              <a:rPr lang="zh-CN" altLang="en-US" dirty="0"/>
              <a:t>它是如何被解读的，又给动物、生态和公众教育带来了怎样的影响。她开始试图去弥补过去的错误，即使只是以微不足道的方式。</a:t>
            </a:r>
          </a:p>
          <a:p>
            <a:pPr>
              <a:buNone/>
            </a:pPr>
            <a:r>
              <a:rPr lang="zh-CN" altLang="en-US" dirty="0"/>
              <a:t>起初，她的计划只是加入动物保护公益组织，做志愿者，通过他们去校园讲述“拒绝动物表演”这一议题。然而，这个议题当时并不受家长欢迎，专门聚焦这一领域的公益组织极少且不知名，推进起来十分困难。</a:t>
            </a:r>
            <a:r>
              <a:rPr lang="en-US" altLang="zh-CN" dirty="0"/>
              <a:t>2019</a:t>
            </a:r>
            <a:r>
              <a:rPr lang="zh-CN" altLang="en-US" dirty="0"/>
              <a:t>年，涉外</a:t>
            </a:r>
            <a:r>
              <a:rPr lang="en-US" altLang="zh-CN" dirty="0"/>
              <a:t>NGO</a:t>
            </a:r>
            <a:r>
              <a:rPr lang="zh-CN" altLang="en-US" dirty="0"/>
              <a:t>无法再方便地进入校园，这样的机会也更少了。于是，然决定主动出击，注册了“然爱同声”，自己去申请入校授课的机会。因为不符合</a:t>
            </a:r>
            <a:r>
              <a:rPr lang="en-US" altLang="zh-CN" dirty="0"/>
              <a:t>NGO</a:t>
            </a:r>
            <a:r>
              <a:rPr lang="zh-CN" altLang="en-US" dirty="0"/>
              <a:t>的注册条件，她选择了先以公司形式注册，继续推进这一倡议。</a:t>
            </a:r>
          </a:p>
          <a:p>
            <a:pPr>
              <a:buNone/>
            </a:pPr>
            <a:r>
              <a:rPr lang="zh-CN" altLang="en-US" dirty="0"/>
              <a:t>她走进社区和校园，讲述自己作为训兽师期间目睹的真相。她告诉孩子们，鲸鱼不属于水泥池，而属于大海；猴子、大象不属于牢笼，而属于山林野外。没有任何生命是生来为了囚禁，我们不该将自己的娱乐建构在其他生命的痛苦之上。</a:t>
            </a:r>
          </a:p>
          <a:p>
            <a:pPr>
              <a:buNone/>
            </a:pPr>
            <a:r>
              <a:rPr lang="zh-CN" altLang="en-US" dirty="0"/>
              <a:t>自</a:t>
            </a:r>
            <a:r>
              <a:rPr lang="en-US" altLang="zh-CN" dirty="0"/>
              <a:t>2017</a:t>
            </a:r>
            <a:r>
              <a:rPr lang="zh-CN" altLang="en-US" dirty="0"/>
              <a:t>年至今，然一个人走过了全国</a:t>
            </a:r>
            <a:r>
              <a:rPr lang="en-US" altLang="zh-CN" dirty="0"/>
              <a:t>50</a:t>
            </a:r>
            <a:r>
              <a:rPr lang="zh-CN" altLang="en-US" dirty="0"/>
              <a:t>余座城市，进行公益宣讲。不论是幼儿园、小学、初中、高中还是大学，亦或是咖啡馆、书店，只要有人愿意聆听，她就会去讲。一次次的讲述，是她对过去的回应与告白，也是一段全新的开始。每一次宣讲，观众的泪水和带着深刻反思的反馈信件让她意识到，只要继续讲述，就能看到改变的希望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信息需要传递，如果只接受不传递，信息会止步，希望越来越多的人能参与进来，去为弱势群体，去为纠正危险的社会风气发声。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64128-7AEF-6E43-8A01-214EB370D85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4557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F2B7C-161C-3764-6C0E-D20429762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2F863E-A9B4-858F-94E5-06C7071F9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5B67DF-D552-70EC-5F51-25EFF478C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3E4FC7-90F3-CE7C-068B-971D2DFC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30D9B-3DB6-B807-1ED0-5CFB6D16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37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82929-7184-A248-D5E0-D0A8048D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ACDF7D-2C11-A71F-C9DC-F090978E0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8DC9F0-6AE5-FDA5-0C20-73B51F3D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D96C14-2AC6-1C43-A282-8FC08CE1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904A93-E963-1CF7-5A3B-17C70DAC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7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73931B-9608-8A1B-E9DB-BDD060E3F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3273D3-9F4B-DCDA-5413-1D9006844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DA4DE-9B5C-4799-746E-1E4899353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85D3D8-6A74-B5D1-A463-D2EE300A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3707AB-F8D4-3C5A-DDE3-1CEA865E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799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A57BD-3098-1381-089F-2BC80E77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CAF3E-3F8A-142C-73E2-8B577516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2356E-955D-E444-45DF-EF3A9AF3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82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68050E-E4C9-8461-D80D-36818CCB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A9E5AA-4602-1B93-B693-D05E66E7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7075C9-0742-F80D-CA73-6DD6DB2C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700BA379-8EDF-67FF-5B2A-6118FE1FF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8526" y="1977499"/>
            <a:ext cx="2076181" cy="1790981"/>
          </a:xfrm>
          <a:prstGeom prst="triangle">
            <a:avLst/>
          </a:prstGeom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41" name="图片占位符 37">
            <a:extLst>
              <a:ext uri="{FF2B5EF4-FFF2-40B4-BE49-F238E27FC236}">
                <a16:creationId xmlns:a16="http://schemas.microsoft.com/office/drawing/2014/main" id="{8904184B-F4C1-D3D7-C58F-2FFF42FF4E1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47892" y="1975316"/>
            <a:ext cx="2076181" cy="1792915"/>
          </a:xfrm>
          <a:custGeom>
            <a:avLst/>
            <a:gdLst>
              <a:gd name="connsiteX0" fmla="*/ 0 w 2439987"/>
              <a:gd name="connsiteY0" fmla="*/ 2052638 h 2052638"/>
              <a:gd name="connsiteX1" fmla="*/ 1219994 w 2439987"/>
              <a:gd name="connsiteY1" fmla="*/ 0 h 2052638"/>
              <a:gd name="connsiteX2" fmla="*/ 2439987 w 2439987"/>
              <a:gd name="connsiteY2" fmla="*/ 2052638 h 2052638"/>
              <a:gd name="connsiteX3" fmla="*/ 0 w 2439987"/>
              <a:gd name="connsiteY3" fmla="*/ 2052638 h 2052638"/>
              <a:gd name="connsiteX0" fmla="*/ 0 w 2439987"/>
              <a:gd name="connsiteY0" fmla="*/ 1922697 h 1922697"/>
              <a:gd name="connsiteX1" fmla="*/ 940861 w 2439987"/>
              <a:gd name="connsiteY1" fmla="*/ 0 h 1922697"/>
              <a:gd name="connsiteX2" fmla="*/ 2439987 w 2439987"/>
              <a:gd name="connsiteY2" fmla="*/ 1922697 h 1922697"/>
              <a:gd name="connsiteX3" fmla="*/ 0 w 2439987"/>
              <a:gd name="connsiteY3" fmla="*/ 1922697 h 1922697"/>
              <a:gd name="connsiteX0" fmla="*/ 0 w 2620460"/>
              <a:gd name="connsiteY0" fmla="*/ 2237924 h 2237924"/>
              <a:gd name="connsiteX1" fmla="*/ 1121334 w 2620460"/>
              <a:gd name="connsiteY1" fmla="*/ 0 h 2237924"/>
              <a:gd name="connsiteX2" fmla="*/ 2620460 w 2620460"/>
              <a:gd name="connsiteY2" fmla="*/ 1922697 h 2237924"/>
              <a:gd name="connsiteX3" fmla="*/ 0 w 2620460"/>
              <a:gd name="connsiteY3" fmla="*/ 2237924 h 2237924"/>
              <a:gd name="connsiteX0" fmla="*/ 0 w 2586772"/>
              <a:gd name="connsiteY0" fmla="*/ 2237924 h 2237924"/>
              <a:gd name="connsiteX1" fmla="*/ 1121334 w 2586772"/>
              <a:gd name="connsiteY1" fmla="*/ 0 h 2237924"/>
              <a:gd name="connsiteX2" fmla="*/ 2586772 w 2586772"/>
              <a:gd name="connsiteY2" fmla="*/ 1927509 h 2237924"/>
              <a:gd name="connsiteX3" fmla="*/ 0 w 2586772"/>
              <a:gd name="connsiteY3" fmla="*/ 2237924 h 2237924"/>
              <a:gd name="connsiteX0" fmla="*/ 0 w 2596398"/>
              <a:gd name="connsiteY0" fmla="*/ 2237924 h 2237924"/>
              <a:gd name="connsiteX1" fmla="*/ 1121334 w 2596398"/>
              <a:gd name="connsiteY1" fmla="*/ 0 h 2237924"/>
              <a:gd name="connsiteX2" fmla="*/ 2596398 w 2596398"/>
              <a:gd name="connsiteY2" fmla="*/ 1929916 h 2237924"/>
              <a:gd name="connsiteX3" fmla="*/ 0 w 2596398"/>
              <a:gd name="connsiteY3" fmla="*/ 2237924 h 2237924"/>
              <a:gd name="connsiteX0" fmla="*/ 0 w 2596398"/>
              <a:gd name="connsiteY0" fmla="*/ 2249955 h 2249955"/>
              <a:gd name="connsiteX1" fmla="*/ 1118927 w 2596398"/>
              <a:gd name="connsiteY1" fmla="*/ 0 h 2249955"/>
              <a:gd name="connsiteX2" fmla="*/ 2596398 w 2596398"/>
              <a:gd name="connsiteY2" fmla="*/ 1941947 h 2249955"/>
              <a:gd name="connsiteX3" fmla="*/ 0 w 2596398"/>
              <a:gd name="connsiteY3" fmla="*/ 2249955 h 2249955"/>
              <a:gd name="connsiteX0" fmla="*/ 0 w 2601210"/>
              <a:gd name="connsiteY0" fmla="*/ 2249955 h 2249955"/>
              <a:gd name="connsiteX1" fmla="*/ 1123739 w 2601210"/>
              <a:gd name="connsiteY1" fmla="*/ 0 h 2249955"/>
              <a:gd name="connsiteX2" fmla="*/ 2601210 w 2601210"/>
              <a:gd name="connsiteY2" fmla="*/ 1941947 h 2249955"/>
              <a:gd name="connsiteX3" fmla="*/ 0 w 2601210"/>
              <a:gd name="connsiteY3" fmla="*/ 2249955 h 2249955"/>
              <a:gd name="connsiteX0" fmla="*/ 0 w 2601210"/>
              <a:gd name="connsiteY0" fmla="*/ 2245142 h 2245142"/>
              <a:gd name="connsiteX1" fmla="*/ 1128551 w 2601210"/>
              <a:gd name="connsiteY1" fmla="*/ 0 h 2245142"/>
              <a:gd name="connsiteX2" fmla="*/ 2601210 w 2601210"/>
              <a:gd name="connsiteY2" fmla="*/ 1937134 h 2245142"/>
              <a:gd name="connsiteX3" fmla="*/ 0 w 2601210"/>
              <a:gd name="connsiteY3" fmla="*/ 2245142 h 2245142"/>
              <a:gd name="connsiteX0" fmla="*/ 0 w 2593991"/>
              <a:gd name="connsiteY0" fmla="*/ 2245142 h 2245142"/>
              <a:gd name="connsiteX1" fmla="*/ 1128551 w 2593991"/>
              <a:gd name="connsiteY1" fmla="*/ 0 h 2245142"/>
              <a:gd name="connsiteX2" fmla="*/ 2593991 w 2593991"/>
              <a:gd name="connsiteY2" fmla="*/ 1934728 h 2245142"/>
              <a:gd name="connsiteX3" fmla="*/ 0 w 2593991"/>
              <a:gd name="connsiteY3" fmla="*/ 2245142 h 2245142"/>
              <a:gd name="connsiteX0" fmla="*/ 0 w 2598803"/>
              <a:gd name="connsiteY0" fmla="*/ 2245142 h 2245142"/>
              <a:gd name="connsiteX1" fmla="*/ 1128551 w 2598803"/>
              <a:gd name="connsiteY1" fmla="*/ 0 h 2245142"/>
              <a:gd name="connsiteX2" fmla="*/ 2598803 w 2598803"/>
              <a:gd name="connsiteY2" fmla="*/ 1927509 h 2245142"/>
              <a:gd name="connsiteX3" fmla="*/ 0 w 2598803"/>
              <a:gd name="connsiteY3" fmla="*/ 2245142 h 2245142"/>
              <a:gd name="connsiteX0" fmla="*/ 0 w 2603615"/>
              <a:gd name="connsiteY0" fmla="*/ 2245142 h 2245142"/>
              <a:gd name="connsiteX1" fmla="*/ 1128551 w 2603615"/>
              <a:gd name="connsiteY1" fmla="*/ 0 h 2245142"/>
              <a:gd name="connsiteX2" fmla="*/ 2603615 w 2603615"/>
              <a:gd name="connsiteY2" fmla="*/ 1932321 h 2245142"/>
              <a:gd name="connsiteX3" fmla="*/ 0 w 2603615"/>
              <a:gd name="connsiteY3" fmla="*/ 2245142 h 2245142"/>
              <a:gd name="connsiteX0" fmla="*/ 0 w 2596396"/>
              <a:gd name="connsiteY0" fmla="*/ 2245142 h 2245142"/>
              <a:gd name="connsiteX1" fmla="*/ 1128551 w 2596396"/>
              <a:gd name="connsiteY1" fmla="*/ 0 h 2245142"/>
              <a:gd name="connsiteX2" fmla="*/ 2596396 w 2596396"/>
              <a:gd name="connsiteY2" fmla="*/ 1932321 h 2245142"/>
              <a:gd name="connsiteX3" fmla="*/ 0 w 2596396"/>
              <a:gd name="connsiteY3" fmla="*/ 2245142 h 2245142"/>
              <a:gd name="connsiteX0" fmla="*/ 0 w 2591039"/>
              <a:gd name="connsiteY0" fmla="*/ 2245142 h 2245142"/>
              <a:gd name="connsiteX1" fmla="*/ 1123194 w 2591039"/>
              <a:gd name="connsiteY1" fmla="*/ 0 h 2245142"/>
              <a:gd name="connsiteX2" fmla="*/ 2591039 w 2591039"/>
              <a:gd name="connsiteY2" fmla="*/ 1932321 h 2245142"/>
              <a:gd name="connsiteX3" fmla="*/ 0 w 2591039"/>
              <a:gd name="connsiteY3" fmla="*/ 2245142 h 2245142"/>
              <a:gd name="connsiteX0" fmla="*/ 0 w 2591039"/>
              <a:gd name="connsiteY0" fmla="*/ 2245142 h 2245142"/>
              <a:gd name="connsiteX1" fmla="*/ 1117836 w 2591039"/>
              <a:gd name="connsiteY1" fmla="*/ 0 h 2245142"/>
              <a:gd name="connsiteX2" fmla="*/ 2591039 w 2591039"/>
              <a:gd name="connsiteY2" fmla="*/ 1932321 h 2245142"/>
              <a:gd name="connsiteX3" fmla="*/ 0 w 2591039"/>
              <a:gd name="connsiteY3" fmla="*/ 2245142 h 2245142"/>
              <a:gd name="connsiteX0" fmla="*/ 0 w 2592825"/>
              <a:gd name="connsiteY0" fmla="*/ 2245142 h 2245142"/>
              <a:gd name="connsiteX1" fmla="*/ 1117836 w 2592825"/>
              <a:gd name="connsiteY1" fmla="*/ 0 h 2245142"/>
              <a:gd name="connsiteX2" fmla="*/ 2592825 w 2592825"/>
              <a:gd name="connsiteY2" fmla="*/ 1934107 h 2245142"/>
              <a:gd name="connsiteX3" fmla="*/ 0 w 2592825"/>
              <a:gd name="connsiteY3" fmla="*/ 2245142 h 2245142"/>
              <a:gd name="connsiteX0" fmla="*/ 0 w 2590619"/>
              <a:gd name="connsiteY0" fmla="*/ 2245142 h 2245142"/>
              <a:gd name="connsiteX1" fmla="*/ 1117836 w 2590619"/>
              <a:gd name="connsiteY1" fmla="*/ 0 h 2245142"/>
              <a:gd name="connsiteX2" fmla="*/ 2590619 w 2590619"/>
              <a:gd name="connsiteY2" fmla="*/ 1989166 h 2245142"/>
              <a:gd name="connsiteX3" fmla="*/ 0 w 2590619"/>
              <a:gd name="connsiteY3" fmla="*/ 2245142 h 2245142"/>
              <a:gd name="connsiteX0" fmla="*/ 0 w 2590619"/>
              <a:gd name="connsiteY0" fmla="*/ 2335438 h 2335438"/>
              <a:gd name="connsiteX1" fmla="*/ 1380310 w 2590619"/>
              <a:gd name="connsiteY1" fmla="*/ 0 h 2335438"/>
              <a:gd name="connsiteX2" fmla="*/ 2590619 w 2590619"/>
              <a:gd name="connsiteY2" fmla="*/ 2079462 h 2335438"/>
              <a:gd name="connsiteX3" fmla="*/ 0 w 2590619"/>
              <a:gd name="connsiteY3" fmla="*/ 2335438 h 2335438"/>
              <a:gd name="connsiteX0" fmla="*/ 0 w 2418577"/>
              <a:gd name="connsiteY0" fmla="*/ 2079965 h 2079965"/>
              <a:gd name="connsiteX1" fmla="*/ 1208268 w 2418577"/>
              <a:gd name="connsiteY1" fmla="*/ 0 h 2079965"/>
              <a:gd name="connsiteX2" fmla="*/ 2418577 w 2418577"/>
              <a:gd name="connsiteY2" fmla="*/ 2079462 h 2079965"/>
              <a:gd name="connsiteX3" fmla="*/ 0 w 2418577"/>
              <a:gd name="connsiteY3" fmla="*/ 2079965 h 207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577" h="2079965">
                <a:moveTo>
                  <a:pt x="0" y="2079965"/>
                </a:moveTo>
                <a:lnTo>
                  <a:pt x="1208268" y="0"/>
                </a:lnTo>
                <a:lnTo>
                  <a:pt x="2418577" y="2079462"/>
                </a:lnTo>
                <a:lnTo>
                  <a:pt x="0" y="2079965"/>
                </a:lnTo>
                <a:close/>
              </a:path>
            </a:pathLst>
          </a:cu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5" name="图片占位符 37">
            <a:extLst>
              <a:ext uri="{FF2B5EF4-FFF2-40B4-BE49-F238E27FC236}">
                <a16:creationId xmlns:a16="http://schemas.microsoft.com/office/drawing/2014/main" id="{DFACB146-83BB-20C8-A8DC-276C0314068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967927" y="1975316"/>
            <a:ext cx="2070673" cy="1792915"/>
          </a:xfrm>
          <a:custGeom>
            <a:avLst/>
            <a:gdLst>
              <a:gd name="connsiteX0" fmla="*/ 0 w 2439987"/>
              <a:gd name="connsiteY0" fmla="*/ 2052638 h 2052638"/>
              <a:gd name="connsiteX1" fmla="*/ 1219994 w 2439987"/>
              <a:gd name="connsiteY1" fmla="*/ 0 h 2052638"/>
              <a:gd name="connsiteX2" fmla="*/ 2439987 w 2439987"/>
              <a:gd name="connsiteY2" fmla="*/ 2052638 h 2052638"/>
              <a:gd name="connsiteX3" fmla="*/ 0 w 2439987"/>
              <a:gd name="connsiteY3" fmla="*/ 2052638 h 2052638"/>
              <a:gd name="connsiteX0" fmla="*/ 0 w 2439987"/>
              <a:gd name="connsiteY0" fmla="*/ 1922697 h 1922697"/>
              <a:gd name="connsiteX1" fmla="*/ 940861 w 2439987"/>
              <a:gd name="connsiteY1" fmla="*/ 0 h 1922697"/>
              <a:gd name="connsiteX2" fmla="*/ 2439987 w 2439987"/>
              <a:gd name="connsiteY2" fmla="*/ 1922697 h 1922697"/>
              <a:gd name="connsiteX3" fmla="*/ 0 w 2439987"/>
              <a:gd name="connsiteY3" fmla="*/ 1922697 h 1922697"/>
              <a:gd name="connsiteX0" fmla="*/ 0 w 2620460"/>
              <a:gd name="connsiteY0" fmla="*/ 2237924 h 2237924"/>
              <a:gd name="connsiteX1" fmla="*/ 1121334 w 2620460"/>
              <a:gd name="connsiteY1" fmla="*/ 0 h 2237924"/>
              <a:gd name="connsiteX2" fmla="*/ 2620460 w 2620460"/>
              <a:gd name="connsiteY2" fmla="*/ 1922697 h 2237924"/>
              <a:gd name="connsiteX3" fmla="*/ 0 w 2620460"/>
              <a:gd name="connsiteY3" fmla="*/ 2237924 h 2237924"/>
              <a:gd name="connsiteX0" fmla="*/ 0 w 2586772"/>
              <a:gd name="connsiteY0" fmla="*/ 2237924 h 2237924"/>
              <a:gd name="connsiteX1" fmla="*/ 1121334 w 2586772"/>
              <a:gd name="connsiteY1" fmla="*/ 0 h 2237924"/>
              <a:gd name="connsiteX2" fmla="*/ 2586772 w 2586772"/>
              <a:gd name="connsiteY2" fmla="*/ 1927509 h 2237924"/>
              <a:gd name="connsiteX3" fmla="*/ 0 w 2586772"/>
              <a:gd name="connsiteY3" fmla="*/ 2237924 h 2237924"/>
              <a:gd name="connsiteX0" fmla="*/ 0 w 2596398"/>
              <a:gd name="connsiteY0" fmla="*/ 2237924 h 2237924"/>
              <a:gd name="connsiteX1" fmla="*/ 1121334 w 2596398"/>
              <a:gd name="connsiteY1" fmla="*/ 0 h 2237924"/>
              <a:gd name="connsiteX2" fmla="*/ 2596398 w 2596398"/>
              <a:gd name="connsiteY2" fmla="*/ 1929916 h 2237924"/>
              <a:gd name="connsiteX3" fmla="*/ 0 w 2596398"/>
              <a:gd name="connsiteY3" fmla="*/ 2237924 h 2237924"/>
              <a:gd name="connsiteX0" fmla="*/ 0 w 2596398"/>
              <a:gd name="connsiteY0" fmla="*/ 2249955 h 2249955"/>
              <a:gd name="connsiteX1" fmla="*/ 1118927 w 2596398"/>
              <a:gd name="connsiteY1" fmla="*/ 0 h 2249955"/>
              <a:gd name="connsiteX2" fmla="*/ 2596398 w 2596398"/>
              <a:gd name="connsiteY2" fmla="*/ 1941947 h 2249955"/>
              <a:gd name="connsiteX3" fmla="*/ 0 w 2596398"/>
              <a:gd name="connsiteY3" fmla="*/ 2249955 h 2249955"/>
              <a:gd name="connsiteX0" fmla="*/ 0 w 2601210"/>
              <a:gd name="connsiteY0" fmla="*/ 2249955 h 2249955"/>
              <a:gd name="connsiteX1" fmla="*/ 1123739 w 2601210"/>
              <a:gd name="connsiteY1" fmla="*/ 0 h 2249955"/>
              <a:gd name="connsiteX2" fmla="*/ 2601210 w 2601210"/>
              <a:gd name="connsiteY2" fmla="*/ 1941947 h 2249955"/>
              <a:gd name="connsiteX3" fmla="*/ 0 w 2601210"/>
              <a:gd name="connsiteY3" fmla="*/ 2249955 h 2249955"/>
              <a:gd name="connsiteX0" fmla="*/ 0 w 2601210"/>
              <a:gd name="connsiteY0" fmla="*/ 2245142 h 2245142"/>
              <a:gd name="connsiteX1" fmla="*/ 1128551 w 2601210"/>
              <a:gd name="connsiteY1" fmla="*/ 0 h 2245142"/>
              <a:gd name="connsiteX2" fmla="*/ 2601210 w 2601210"/>
              <a:gd name="connsiteY2" fmla="*/ 1937134 h 2245142"/>
              <a:gd name="connsiteX3" fmla="*/ 0 w 2601210"/>
              <a:gd name="connsiteY3" fmla="*/ 2245142 h 2245142"/>
              <a:gd name="connsiteX0" fmla="*/ 0 w 2593991"/>
              <a:gd name="connsiteY0" fmla="*/ 2245142 h 2245142"/>
              <a:gd name="connsiteX1" fmla="*/ 1128551 w 2593991"/>
              <a:gd name="connsiteY1" fmla="*/ 0 h 2245142"/>
              <a:gd name="connsiteX2" fmla="*/ 2593991 w 2593991"/>
              <a:gd name="connsiteY2" fmla="*/ 1934728 h 2245142"/>
              <a:gd name="connsiteX3" fmla="*/ 0 w 2593991"/>
              <a:gd name="connsiteY3" fmla="*/ 2245142 h 2245142"/>
              <a:gd name="connsiteX0" fmla="*/ 0 w 2598803"/>
              <a:gd name="connsiteY0" fmla="*/ 2245142 h 2245142"/>
              <a:gd name="connsiteX1" fmla="*/ 1128551 w 2598803"/>
              <a:gd name="connsiteY1" fmla="*/ 0 h 2245142"/>
              <a:gd name="connsiteX2" fmla="*/ 2598803 w 2598803"/>
              <a:gd name="connsiteY2" fmla="*/ 1927509 h 2245142"/>
              <a:gd name="connsiteX3" fmla="*/ 0 w 2598803"/>
              <a:gd name="connsiteY3" fmla="*/ 2245142 h 2245142"/>
              <a:gd name="connsiteX0" fmla="*/ 0 w 2603615"/>
              <a:gd name="connsiteY0" fmla="*/ 2245142 h 2245142"/>
              <a:gd name="connsiteX1" fmla="*/ 1128551 w 2603615"/>
              <a:gd name="connsiteY1" fmla="*/ 0 h 2245142"/>
              <a:gd name="connsiteX2" fmla="*/ 2603615 w 2603615"/>
              <a:gd name="connsiteY2" fmla="*/ 1932321 h 2245142"/>
              <a:gd name="connsiteX3" fmla="*/ 0 w 2603615"/>
              <a:gd name="connsiteY3" fmla="*/ 2245142 h 2245142"/>
              <a:gd name="connsiteX0" fmla="*/ 0 w 2596396"/>
              <a:gd name="connsiteY0" fmla="*/ 2245142 h 2245142"/>
              <a:gd name="connsiteX1" fmla="*/ 1128551 w 2596396"/>
              <a:gd name="connsiteY1" fmla="*/ 0 h 2245142"/>
              <a:gd name="connsiteX2" fmla="*/ 2596396 w 2596396"/>
              <a:gd name="connsiteY2" fmla="*/ 1932321 h 2245142"/>
              <a:gd name="connsiteX3" fmla="*/ 0 w 2596396"/>
              <a:gd name="connsiteY3" fmla="*/ 2245142 h 2245142"/>
              <a:gd name="connsiteX0" fmla="*/ 0 w 2591039"/>
              <a:gd name="connsiteY0" fmla="*/ 2245142 h 2245142"/>
              <a:gd name="connsiteX1" fmla="*/ 1123194 w 2591039"/>
              <a:gd name="connsiteY1" fmla="*/ 0 h 2245142"/>
              <a:gd name="connsiteX2" fmla="*/ 2591039 w 2591039"/>
              <a:gd name="connsiteY2" fmla="*/ 1932321 h 2245142"/>
              <a:gd name="connsiteX3" fmla="*/ 0 w 2591039"/>
              <a:gd name="connsiteY3" fmla="*/ 2245142 h 2245142"/>
              <a:gd name="connsiteX0" fmla="*/ 0 w 2591039"/>
              <a:gd name="connsiteY0" fmla="*/ 2245142 h 2245142"/>
              <a:gd name="connsiteX1" fmla="*/ 1117836 w 2591039"/>
              <a:gd name="connsiteY1" fmla="*/ 0 h 2245142"/>
              <a:gd name="connsiteX2" fmla="*/ 2591039 w 2591039"/>
              <a:gd name="connsiteY2" fmla="*/ 1932321 h 2245142"/>
              <a:gd name="connsiteX3" fmla="*/ 0 w 2591039"/>
              <a:gd name="connsiteY3" fmla="*/ 2245142 h 2245142"/>
              <a:gd name="connsiteX0" fmla="*/ 0 w 2592825"/>
              <a:gd name="connsiteY0" fmla="*/ 2245142 h 2245142"/>
              <a:gd name="connsiteX1" fmla="*/ 1117836 w 2592825"/>
              <a:gd name="connsiteY1" fmla="*/ 0 h 2245142"/>
              <a:gd name="connsiteX2" fmla="*/ 2592825 w 2592825"/>
              <a:gd name="connsiteY2" fmla="*/ 1934107 h 2245142"/>
              <a:gd name="connsiteX3" fmla="*/ 0 w 2592825"/>
              <a:gd name="connsiteY3" fmla="*/ 2245142 h 2245142"/>
              <a:gd name="connsiteX0" fmla="*/ 0 w 2590619"/>
              <a:gd name="connsiteY0" fmla="*/ 2245142 h 2245142"/>
              <a:gd name="connsiteX1" fmla="*/ 1117836 w 2590619"/>
              <a:gd name="connsiteY1" fmla="*/ 0 h 2245142"/>
              <a:gd name="connsiteX2" fmla="*/ 2590619 w 2590619"/>
              <a:gd name="connsiteY2" fmla="*/ 1989166 h 2245142"/>
              <a:gd name="connsiteX3" fmla="*/ 0 w 2590619"/>
              <a:gd name="connsiteY3" fmla="*/ 2245142 h 2245142"/>
              <a:gd name="connsiteX0" fmla="*/ 0 w 2590619"/>
              <a:gd name="connsiteY0" fmla="*/ 2335438 h 2335438"/>
              <a:gd name="connsiteX1" fmla="*/ 1380310 w 2590619"/>
              <a:gd name="connsiteY1" fmla="*/ 0 h 2335438"/>
              <a:gd name="connsiteX2" fmla="*/ 2590619 w 2590619"/>
              <a:gd name="connsiteY2" fmla="*/ 2079462 h 2335438"/>
              <a:gd name="connsiteX3" fmla="*/ 0 w 2590619"/>
              <a:gd name="connsiteY3" fmla="*/ 2335438 h 2335438"/>
              <a:gd name="connsiteX0" fmla="*/ 0 w 2418577"/>
              <a:gd name="connsiteY0" fmla="*/ 2079965 h 2079965"/>
              <a:gd name="connsiteX1" fmla="*/ 1208268 w 2418577"/>
              <a:gd name="connsiteY1" fmla="*/ 0 h 2079965"/>
              <a:gd name="connsiteX2" fmla="*/ 2418577 w 2418577"/>
              <a:gd name="connsiteY2" fmla="*/ 2079462 h 2079965"/>
              <a:gd name="connsiteX3" fmla="*/ 0 w 2418577"/>
              <a:gd name="connsiteY3" fmla="*/ 2079965 h 207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577" h="2079965">
                <a:moveTo>
                  <a:pt x="0" y="2079965"/>
                </a:moveTo>
                <a:lnTo>
                  <a:pt x="1208268" y="0"/>
                </a:lnTo>
                <a:lnTo>
                  <a:pt x="2418577" y="2079462"/>
                </a:lnTo>
                <a:lnTo>
                  <a:pt x="0" y="2079965"/>
                </a:lnTo>
                <a:close/>
              </a:path>
            </a:pathLst>
          </a:cu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29">
            <a:extLst>
              <a:ext uri="{FF2B5EF4-FFF2-40B4-BE49-F238E27FC236}">
                <a16:creationId xmlns:a16="http://schemas.microsoft.com/office/drawing/2014/main" id="{54620DC3-DC22-D8E6-6A46-5966502B4D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68526" y="4422781"/>
            <a:ext cx="2076181" cy="1790981"/>
          </a:xfrm>
          <a:prstGeom prst="triangle">
            <a:avLst/>
          </a:prstGeom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图片占位符 37">
            <a:extLst>
              <a:ext uri="{FF2B5EF4-FFF2-40B4-BE49-F238E27FC236}">
                <a16:creationId xmlns:a16="http://schemas.microsoft.com/office/drawing/2014/main" id="{F60B17CC-2073-B968-F02C-5C35B1DEC4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7892" y="4420599"/>
            <a:ext cx="2076181" cy="1792915"/>
          </a:xfrm>
          <a:custGeom>
            <a:avLst/>
            <a:gdLst>
              <a:gd name="connsiteX0" fmla="*/ 0 w 2439987"/>
              <a:gd name="connsiteY0" fmla="*/ 2052638 h 2052638"/>
              <a:gd name="connsiteX1" fmla="*/ 1219994 w 2439987"/>
              <a:gd name="connsiteY1" fmla="*/ 0 h 2052638"/>
              <a:gd name="connsiteX2" fmla="*/ 2439987 w 2439987"/>
              <a:gd name="connsiteY2" fmla="*/ 2052638 h 2052638"/>
              <a:gd name="connsiteX3" fmla="*/ 0 w 2439987"/>
              <a:gd name="connsiteY3" fmla="*/ 2052638 h 2052638"/>
              <a:gd name="connsiteX0" fmla="*/ 0 w 2439987"/>
              <a:gd name="connsiteY0" fmla="*/ 1922697 h 1922697"/>
              <a:gd name="connsiteX1" fmla="*/ 940861 w 2439987"/>
              <a:gd name="connsiteY1" fmla="*/ 0 h 1922697"/>
              <a:gd name="connsiteX2" fmla="*/ 2439987 w 2439987"/>
              <a:gd name="connsiteY2" fmla="*/ 1922697 h 1922697"/>
              <a:gd name="connsiteX3" fmla="*/ 0 w 2439987"/>
              <a:gd name="connsiteY3" fmla="*/ 1922697 h 1922697"/>
              <a:gd name="connsiteX0" fmla="*/ 0 w 2620460"/>
              <a:gd name="connsiteY0" fmla="*/ 2237924 h 2237924"/>
              <a:gd name="connsiteX1" fmla="*/ 1121334 w 2620460"/>
              <a:gd name="connsiteY1" fmla="*/ 0 h 2237924"/>
              <a:gd name="connsiteX2" fmla="*/ 2620460 w 2620460"/>
              <a:gd name="connsiteY2" fmla="*/ 1922697 h 2237924"/>
              <a:gd name="connsiteX3" fmla="*/ 0 w 2620460"/>
              <a:gd name="connsiteY3" fmla="*/ 2237924 h 2237924"/>
              <a:gd name="connsiteX0" fmla="*/ 0 w 2586772"/>
              <a:gd name="connsiteY0" fmla="*/ 2237924 h 2237924"/>
              <a:gd name="connsiteX1" fmla="*/ 1121334 w 2586772"/>
              <a:gd name="connsiteY1" fmla="*/ 0 h 2237924"/>
              <a:gd name="connsiteX2" fmla="*/ 2586772 w 2586772"/>
              <a:gd name="connsiteY2" fmla="*/ 1927509 h 2237924"/>
              <a:gd name="connsiteX3" fmla="*/ 0 w 2586772"/>
              <a:gd name="connsiteY3" fmla="*/ 2237924 h 2237924"/>
              <a:gd name="connsiteX0" fmla="*/ 0 w 2596398"/>
              <a:gd name="connsiteY0" fmla="*/ 2237924 h 2237924"/>
              <a:gd name="connsiteX1" fmla="*/ 1121334 w 2596398"/>
              <a:gd name="connsiteY1" fmla="*/ 0 h 2237924"/>
              <a:gd name="connsiteX2" fmla="*/ 2596398 w 2596398"/>
              <a:gd name="connsiteY2" fmla="*/ 1929916 h 2237924"/>
              <a:gd name="connsiteX3" fmla="*/ 0 w 2596398"/>
              <a:gd name="connsiteY3" fmla="*/ 2237924 h 2237924"/>
              <a:gd name="connsiteX0" fmla="*/ 0 w 2596398"/>
              <a:gd name="connsiteY0" fmla="*/ 2249955 h 2249955"/>
              <a:gd name="connsiteX1" fmla="*/ 1118927 w 2596398"/>
              <a:gd name="connsiteY1" fmla="*/ 0 h 2249955"/>
              <a:gd name="connsiteX2" fmla="*/ 2596398 w 2596398"/>
              <a:gd name="connsiteY2" fmla="*/ 1941947 h 2249955"/>
              <a:gd name="connsiteX3" fmla="*/ 0 w 2596398"/>
              <a:gd name="connsiteY3" fmla="*/ 2249955 h 2249955"/>
              <a:gd name="connsiteX0" fmla="*/ 0 w 2601210"/>
              <a:gd name="connsiteY0" fmla="*/ 2249955 h 2249955"/>
              <a:gd name="connsiteX1" fmla="*/ 1123739 w 2601210"/>
              <a:gd name="connsiteY1" fmla="*/ 0 h 2249955"/>
              <a:gd name="connsiteX2" fmla="*/ 2601210 w 2601210"/>
              <a:gd name="connsiteY2" fmla="*/ 1941947 h 2249955"/>
              <a:gd name="connsiteX3" fmla="*/ 0 w 2601210"/>
              <a:gd name="connsiteY3" fmla="*/ 2249955 h 2249955"/>
              <a:gd name="connsiteX0" fmla="*/ 0 w 2601210"/>
              <a:gd name="connsiteY0" fmla="*/ 2245142 h 2245142"/>
              <a:gd name="connsiteX1" fmla="*/ 1128551 w 2601210"/>
              <a:gd name="connsiteY1" fmla="*/ 0 h 2245142"/>
              <a:gd name="connsiteX2" fmla="*/ 2601210 w 2601210"/>
              <a:gd name="connsiteY2" fmla="*/ 1937134 h 2245142"/>
              <a:gd name="connsiteX3" fmla="*/ 0 w 2601210"/>
              <a:gd name="connsiteY3" fmla="*/ 2245142 h 2245142"/>
              <a:gd name="connsiteX0" fmla="*/ 0 w 2593991"/>
              <a:gd name="connsiteY0" fmla="*/ 2245142 h 2245142"/>
              <a:gd name="connsiteX1" fmla="*/ 1128551 w 2593991"/>
              <a:gd name="connsiteY1" fmla="*/ 0 h 2245142"/>
              <a:gd name="connsiteX2" fmla="*/ 2593991 w 2593991"/>
              <a:gd name="connsiteY2" fmla="*/ 1934728 h 2245142"/>
              <a:gd name="connsiteX3" fmla="*/ 0 w 2593991"/>
              <a:gd name="connsiteY3" fmla="*/ 2245142 h 2245142"/>
              <a:gd name="connsiteX0" fmla="*/ 0 w 2598803"/>
              <a:gd name="connsiteY0" fmla="*/ 2245142 h 2245142"/>
              <a:gd name="connsiteX1" fmla="*/ 1128551 w 2598803"/>
              <a:gd name="connsiteY1" fmla="*/ 0 h 2245142"/>
              <a:gd name="connsiteX2" fmla="*/ 2598803 w 2598803"/>
              <a:gd name="connsiteY2" fmla="*/ 1927509 h 2245142"/>
              <a:gd name="connsiteX3" fmla="*/ 0 w 2598803"/>
              <a:gd name="connsiteY3" fmla="*/ 2245142 h 2245142"/>
              <a:gd name="connsiteX0" fmla="*/ 0 w 2603615"/>
              <a:gd name="connsiteY0" fmla="*/ 2245142 h 2245142"/>
              <a:gd name="connsiteX1" fmla="*/ 1128551 w 2603615"/>
              <a:gd name="connsiteY1" fmla="*/ 0 h 2245142"/>
              <a:gd name="connsiteX2" fmla="*/ 2603615 w 2603615"/>
              <a:gd name="connsiteY2" fmla="*/ 1932321 h 2245142"/>
              <a:gd name="connsiteX3" fmla="*/ 0 w 2603615"/>
              <a:gd name="connsiteY3" fmla="*/ 2245142 h 2245142"/>
              <a:gd name="connsiteX0" fmla="*/ 0 w 2596396"/>
              <a:gd name="connsiteY0" fmla="*/ 2245142 h 2245142"/>
              <a:gd name="connsiteX1" fmla="*/ 1128551 w 2596396"/>
              <a:gd name="connsiteY1" fmla="*/ 0 h 2245142"/>
              <a:gd name="connsiteX2" fmla="*/ 2596396 w 2596396"/>
              <a:gd name="connsiteY2" fmla="*/ 1932321 h 2245142"/>
              <a:gd name="connsiteX3" fmla="*/ 0 w 2596396"/>
              <a:gd name="connsiteY3" fmla="*/ 2245142 h 2245142"/>
              <a:gd name="connsiteX0" fmla="*/ 0 w 2591039"/>
              <a:gd name="connsiteY0" fmla="*/ 2245142 h 2245142"/>
              <a:gd name="connsiteX1" fmla="*/ 1123194 w 2591039"/>
              <a:gd name="connsiteY1" fmla="*/ 0 h 2245142"/>
              <a:gd name="connsiteX2" fmla="*/ 2591039 w 2591039"/>
              <a:gd name="connsiteY2" fmla="*/ 1932321 h 2245142"/>
              <a:gd name="connsiteX3" fmla="*/ 0 w 2591039"/>
              <a:gd name="connsiteY3" fmla="*/ 2245142 h 2245142"/>
              <a:gd name="connsiteX0" fmla="*/ 0 w 2591039"/>
              <a:gd name="connsiteY0" fmla="*/ 2245142 h 2245142"/>
              <a:gd name="connsiteX1" fmla="*/ 1117836 w 2591039"/>
              <a:gd name="connsiteY1" fmla="*/ 0 h 2245142"/>
              <a:gd name="connsiteX2" fmla="*/ 2591039 w 2591039"/>
              <a:gd name="connsiteY2" fmla="*/ 1932321 h 2245142"/>
              <a:gd name="connsiteX3" fmla="*/ 0 w 2591039"/>
              <a:gd name="connsiteY3" fmla="*/ 2245142 h 2245142"/>
              <a:gd name="connsiteX0" fmla="*/ 0 w 2592825"/>
              <a:gd name="connsiteY0" fmla="*/ 2245142 h 2245142"/>
              <a:gd name="connsiteX1" fmla="*/ 1117836 w 2592825"/>
              <a:gd name="connsiteY1" fmla="*/ 0 h 2245142"/>
              <a:gd name="connsiteX2" fmla="*/ 2592825 w 2592825"/>
              <a:gd name="connsiteY2" fmla="*/ 1934107 h 2245142"/>
              <a:gd name="connsiteX3" fmla="*/ 0 w 2592825"/>
              <a:gd name="connsiteY3" fmla="*/ 2245142 h 2245142"/>
              <a:gd name="connsiteX0" fmla="*/ 0 w 2590619"/>
              <a:gd name="connsiteY0" fmla="*/ 2245142 h 2245142"/>
              <a:gd name="connsiteX1" fmla="*/ 1117836 w 2590619"/>
              <a:gd name="connsiteY1" fmla="*/ 0 h 2245142"/>
              <a:gd name="connsiteX2" fmla="*/ 2590619 w 2590619"/>
              <a:gd name="connsiteY2" fmla="*/ 1989166 h 2245142"/>
              <a:gd name="connsiteX3" fmla="*/ 0 w 2590619"/>
              <a:gd name="connsiteY3" fmla="*/ 2245142 h 2245142"/>
              <a:gd name="connsiteX0" fmla="*/ 0 w 2590619"/>
              <a:gd name="connsiteY0" fmla="*/ 2335438 h 2335438"/>
              <a:gd name="connsiteX1" fmla="*/ 1380310 w 2590619"/>
              <a:gd name="connsiteY1" fmla="*/ 0 h 2335438"/>
              <a:gd name="connsiteX2" fmla="*/ 2590619 w 2590619"/>
              <a:gd name="connsiteY2" fmla="*/ 2079462 h 2335438"/>
              <a:gd name="connsiteX3" fmla="*/ 0 w 2590619"/>
              <a:gd name="connsiteY3" fmla="*/ 2335438 h 2335438"/>
              <a:gd name="connsiteX0" fmla="*/ 0 w 2418577"/>
              <a:gd name="connsiteY0" fmla="*/ 2079965 h 2079965"/>
              <a:gd name="connsiteX1" fmla="*/ 1208268 w 2418577"/>
              <a:gd name="connsiteY1" fmla="*/ 0 h 2079965"/>
              <a:gd name="connsiteX2" fmla="*/ 2418577 w 2418577"/>
              <a:gd name="connsiteY2" fmla="*/ 2079462 h 2079965"/>
              <a:gd name="connsiteX3" fmla="*/ 0 w 2418577"/>
              <a:gd name="connsiteY3" fmla="*/ 2079965 h 207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577" h="2079965">
                <a:moveTo>
                  <a:pt x="0" y="2079965"/>
                </a:moveTo>
                <a:lnTo>
                  <a:pt x="1208268" y="0"/>
                </a:lnTo>
                <a:lnTo>
                  <a:pt x="2418577" y="2079462"/>
                </a:lnTo>
                <a:lnTo>
                  <a:pt x="0" y="2079965"/>
                </a:lnTo>
                <a:close/>
              </a:path>
            </a:pathLst>
          </a:cu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37">
            <a:extLst>
              <a:ext uri="{FF2B5EF4-FFF2-40B4-BE49-F238E27FC236}">
                <a16:creationId xmlns:a16="http://schemas.microsoft.com/office/drawing/2014/main" id="{F30E9DE5-C391-C62E-F4F3-5836BBC239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7928" y="4420599"/>
            <a:ext cx="2097414" cy="1792915"/>
          </a:xfrm>
          <a:custGeom>
            <a:avLst/>
            <a:gdLst>
              <a:gd name="connsiteX0" fmla="*/ 0 w 2439987"/>
              <a:gd name="connsiteY0" fmla="*/ 2052638 h 2052638"/>
              <a:gd name="connsiteX1" fmla="*/ 1219994 w 2439987"/>
              <a:gd name="connsiteY1" fmla="*/ 0 h 2052638"/>
              <a:gd name="connsiteX2" fmla="*/ 2439987 w 2439987"/>
              <a:gd name="connsiteY2" fmla="*/ 2052638 h 2052638"/>
              <a:gd name="connsiteX3" fmla="*/ 0 w 2439987"/>
              <a:gd name="connsiteY3" fmla="*/ 2052638 h 2052638"/>
              <a:gd name="connsiteX0" fmla="*/ 0 w 2439987"/>
              <a:gd name="connsiteY0" fmla="*/ 1922697 h 1922697"/>
              <a:gd name="connsiteX1" fmla="*/ 940861 w 2439987"/>
              <a:gd name="connsiteY1" fmla="*/ 0 h 1922697"/>
              <a:gd name="connsiteX2" fmla="*/ 2439987 w 2439987"/>
              <a:gd name="connsiteY2" fmla="*/ 1922697 h 1922697"/>
              <a:gd name="connsiteX3" fmla="*/ 0 w 2439987"/>
              <a:gd name="connsiteY3" fmla="*/ 1922697 h 1922697"/>
              <a:gd name="connsiteX0" fmla="*/ 0 w 2620460"/>
              <a:gd name="connsiteY0" fmla="*/ 2237924 h 2237924"/>
              <a:gd name="connsiteX1" fmla="*/ 1121334 w 2620460"/>
              <a:gd name="connsiteY1" fmla="*/ 0 h 2237924"/>
              <a:gd name="connsiteX2" fmla="*/ 2620460 w 2620460"/>
              <a:gd name="connsiteY2" fmla="*/ 1922697 h 2237924"/>
              <a:gd name="connsiteX3" fmla="*/ 0 w 2620460"/>
              <a:gd name="connsiteY3" fmla="*/ 2237924 h 2237924"/>
              <a:gd name="connsiteX0" fmla="*/ 0 w 2586772"/>
              <a:gd name="connsiteY0" fmla="*/ 2237924 h 2237924"/>
              <a:gd name="connsiteX1" fmla="*/ 1121334 w 2586772"/>
              <a:gd name="connsiteY1" fmla="*/ 0 h 2237924"/>
              <a:gd name="connsiteX2" fmla="*/ 2586772 w 2586772"/>
              <a:gd name="connsiteY2" fmla="*/ 1927509 h 2237924"/>
              <a:gd name="connsiteX3" fmla="*/ 0 w 2586772"/>
              <a:gd name="connsiteY3" fmla="*/ 2237924 h 2237924"/>
              <a:gd name="connsiteX0" fmla="*/ 0 w 2596398"/>
              <a:gd name="connsiteY0" fmla="*/ 2237924 h 2237924"/>
              <a:gd name="connsiteX1" fmla="*/ 1121334 w 2596398"/>
              <a:gd name="connsiteY1" fmla="*/ 0 h 2237924"/>
              <a:gd name="connsiteX2" fmla="*/ 2596398 w 2596398"/>
              <a:gd name="connsiteY2" fmla="*/ 1929916 h 2237924"/>
              <a:gd name="connsiteX3" fmla="*/ 0 w 2596398"/>
              <a:gd name="connsiteY3" fmla="*/ 2237924 h 2237924"/>
              <a:gd name="connsiteX0" fmla="*/ 0 w 2596398"/>
              <a:gd name="connsiteY0" fmla="*/ 2249955 h 2249955"/>
              <a:gd name="connsiteX1" fmla="*/ 1118927 w 2596398"/>
              <a:gd name="connsiteY1" fmla="*/ 0 h 2249955"/>
              <a:gd name="connsiteX2" fmla="*/ 2596398 w 2596398"/>
              <a:gd name="connsiteY2" fmla="*/ 1941947 h 2249955"/>
              <a:gd name="connsiteX3" fmla="*/ 0 w 2596398"/>
              <a:gd name="connsiteY3" fmla="*/ 2249955 h 2249955"/>
              <a:gd name="connsiteX0" fmla="*/ 0 w 2601210"/>
              <a:gd name="connsiteY0" fmla="*/ 2249955 h 2249955"/>
              <a:gd name="connsiteX1" fmla="*/ 1123739 w 2601210"/>
              <a:gd name="connsiteY1" fmla="*/ 0 h 2249955"/>
              <a:gd name="connsiteX2" fmla="*/ 2601210 w 2601210"/>
              <a:gd name="connsiteY2" fmla="*/ 1941947 h 2249955"/>
              <a:gd name="connsiteX3" fmla="*/ 0 w 2601210"/>
              <a:gd name="connsiteY3" fmla="*/ 2249955 h 2249955"/>
              <a:gd name="connsiteX0" fmla="*/ 0 w 2601210"/>
              <a:gd name="connsiteY0" fmla="*/ 2245142 h 2245142"/>
              <a:gd name="connsiteX1" fmla="*/ 1128551 w 2601210"/>
              <a:gd name="connsiteY1" fmla="*/ 0 h 2245142"/>
              <a:gd name="connsiteX2" fmla="*/ 2601210 w 2601210"/>
              <a:gd name="connsiteY2" fmla="*/ 1937134 h 2245142"/>
              <a:gd name="connsiteX3" fmla="*/ 0 w 2601210"/>
              <a:gd name="connsiteY3" fmla="*/ 2245142 h 2245142"/>
              <a:gd name="connsiteX0" fmla="*/ 0 w 2593991"/>
              <a:gd name="connsiteY0" fmla="*/ 2245142 h 2245142"/>
              <a:gd name="connsiteX1" fmla="*/ 1128551 w 2593991"/>
              <a:gd name="connsiteY1" fmla="*/ 0 h 2245142"/>
              <a:gd name="connsiteX2" fmla="*/ 2593991 w 2593991"/>
              <a:gd name="connsiteY2" fmla="*/ 1934728 h 2245142"/>
              <a:gd name="connsiteX3" fmla="*/ 0 w 2593991"/>
              <a:gd name="connsiteY3" fmla="*/ 2245142 h 2245142"/>
              <a:gd name="connsiteX0" fmla="*/ 0 w 2598803"/>
              <a:gd name="connsiteY0" fmla="*/ 2245142 h 2245142"/>
              <a:gd name="connsiteX1" fmla="*/ 1128551 w 2598803"/>
              <a:gd name="connsiteY1" fmla="*/ 0 h 2245142"/>
              <a:gd name="connsiteX2" fmla="*/ 2598803 w 2598803"/>
              <a:gd name="connsiteY2" fmla="*/ 1927509 h 2245142"/>
              <a:gd name="connsiteX3" fmla="*/ 0 w 2598803"/>
              <a:gd name="connsiteY3" fmla="*/ 2245142 h 2245142"/>
              <a:gd name="connsiteX0" fmla="*/ 0 w 2603615"/>
              <a:gd name="connsiteY0" fmla="*/ 2245142 h 2245142"/>
              <a:gd name="connsiteX1" fmla="*/ 1128551 w 2603615"/>
              <a:gd name="connsiteY1" fmla="*/ 0 h 2245142"/>
              <a:gd name="connsiteX2" fmla="*/ 2603615 w 2603615"/>
              <a:gd name="connsiteY2" fmla="*/ 1932321 h 2245142"/>
              <a:gd name="connsiteX3" fmla="*/ 0 w 2603615"/>
              <a:gd name="connsiteY3" fmla="*/ 2245142 h 2245142"/>
              <a:gd name="connsiteX0" fmla="*/ 0 w 2596396"/>
              <a:gd name="connsiteY0" fmla="*/ 2245142 h 2245142"/>
              <a:gd name="connsiteX1" fmla="*/ 1128551 w 2596396"/>
              <a:gd name="connsiteY1" fmla="*/ 0 h 2245142"/>
              <a:gd name="connsiteX2" fmla="*/ 2596396 w 2596396"/>
              <a:gd name="connsiteY2" fmla="*/ 1932321 h 2245142"/>
              <a:gd name="connsiteX3" fmla="*/ 0 w 2596396"/>
              <a:gd name="connsiteY3" fmla="*/ 2245142 h 2245142"/>
              <a:gd name="connsiteX0" fmla="*/ 0 w 2591039"/>
              <a:gd name="connsiteY0" fmla="*/ 2245142 h 2245142"/>
              <a:gd name="connsiteX1" fmla="*/ 1123194 w 2591039"/>
              <a:gd name="connsiteY1" fmla="*/ 0 h 2245142"/>
              <a:gd name="connsiteX2" fmla="*/ 2591039 w 2591039"/>
              <a:gd name="connsiteY2" fmla="*/ 1932321 h 2245142"/>
              <a:gd name="connsiteX3" fmla="*/ 0 w 2591039"/>
              <a:gd name="connsiteY3" fmla="*/ 2245142 h 2245142"/>
              <a:gd name="connsiteX0" fmla="*/ 0 w 2591039"/>
              <a:gd name="connsiteY0" fmla="*/ 2245142 h 2245142"/>
              <a:gd name="connsiteX1" fmla="*/ 1117836 w 2591039"/>
              <a:gd name="connsiteY1" fmla="*/ 0 h 2245142"/>
              <a:gd name="connsiteX2" fmla="*/ 2591039 w 2591039"/>
              <a:gd name="connsiteY2" fmla="*/ 1932321 h 2245142"/>
              <a:gd name="connsiteX3" fmla="*/ 0 w 2591039"/>
              <a:gd name="connsiteY3" fmla="*/ 2245142 h 2245142"/>
              <a:gd name="connsiteX0" fmla="*/ 0 w 2592825"/>
              <a:gd name="connsiteY0" fmla="*/ 2245142 h 2245142"/>
              <a:gd name="connsiteX1" fmla="*/ 1117836 w 2592825"/>
              <a:gd name="connsiteY1" fmla="*/ 0 h 2245142"/>
              <a:gd name="connsiteX2" fmla="*/ 2592825 w 2592825"/>
              <a:gd name="connsiteY2" fmla="*/ 1934107 h 2245142"/>
              <a:gd name="connsiteX3" fmla="*/ 0 w 2592825"/>
              <a:gd name="connsiteY3" fmla="*/ 2245142 h 2245142"/>
              <a:gd name="connsiteX0" fmla="*/ 0 w 2590619"/>
              <a:gd name="connsiteY0" fmla="*/ 2245142 h 2245142"/>
              <a:gd name="connsiteX1" fmla="*/ 1117836 w 2590619"/>
              <a:gd name="connsiteY1" fmla="*/ 0 h 2245142"/>
              <a:gd name="connsiteX2" fmla="*/ 2590619 w 2590619"/>
              <a:gd name="connsiteY2" fmla="*/ 1989166 h 2245142"/>
              <a:gd name="connsiteX3" fmla="*/ 0 w 2590619"/>
              <a:gd name="connsiteY3" fmla="*/ 2245142 h 2245142"/>
              <a:gd name="connsiteX0" fmla="*/ 0 w 2590619"/>
              <a:gd name="connsiteY0" fmla="*/ 2335438 h 2335438"/>
              <a:gd name="connsiteX1" fmla="*/ 1380310 w 2590619"/>
              <a:gd name="connsiteY1" fmla="*/ 0 h 2335438"/>
              <a:gd name="connsiteX2" fmla="*/ 2590619 w 2590619"/>
              <a:gd name="connsiteY2" fmla="*/ 2079462 h 2335438"/>
              <a:gd name="connsiteX3" fmla="*/ 0 w 2590619"/>
              <a:gd name="connsiteY3" fmla="*/ 2335438 h 2335438"/>
              <a:gd name="connsiteX0" fmla="*/ 0 w 2418577"/>
              <a:gd name="connsiteY0" fmla="*/ 2079965 h 2079965"/>
              <a:gd name="connsiteX1" fmla="*/ 1208268 w 2418577"/>
              <a:gd name="connsiteY1" fmla="*/ 0 h 2079965"/>
              <a:gd name="connsiteX2" fmla="*/ 2418577 w 2418577"/>
              <a:gd name="connsiteY2" fmla="*/ 2079462 h 2079965"/>
              <a:gd name="connsiteX3" fmla="*/ 0 w 2418577"/>
              <a:gd name="connsiteY3" fmla="*/ 2079965 h 207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577" h="2079965">
                <a:moveTo>
                  <a:pt x="0" y="2079965"/>
                </a:moveTo>
                <a:lnTo>
                  <a:pt x="1208268" y="0"/>
                </a:lnTo>
                <a:lnTo>
                  <a:pt x="2418577" y="2079462"/>
                </a:lnTo>
                <a:lnTo>
                  <a:pt x="0" y="2079965"/>
                </a:lnTo>
                <a:close/>
              </a:path>
            </a:pathLst>
          </a:custGeom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377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A0F84-3F20-71AB-2218-3B428984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C13F0-4BCA-6D84-268D-68714F360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17AC0-B912-83C8-3951-31FDB9B0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1F1F45-2D53-BD30-AFBD-7652E915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4C53D4-45A5-4C1B-EC89-E0B47BF4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67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0CAB1-B6C4-0C15-680E-B73016BD8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7A3A0-2037-9F55-6410-CC7CF311C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E0D01-5997-DA48-EB14-F92CA279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4D736-817E-13DD-4012-20D55647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8E3A70-ED28-4E55-305E-1FD7B4E4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430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38F2D-FF86-B4D7-71BD-DA720099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9F74E-EA26-62AC-2711-2AD12901C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CE6D95-CF44-49E6-3B19-9D67F19F8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A2AD76-94A4-0AE9-8253-A73A030A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D7B916-90E6-0F9C-A1CC-4C2E4566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9D00BD-AF0B-270D-FF07-D5E025D9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72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CC233-E552-3B14-5CB6-6E3B34BC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036EEC-8931-6FA8-18DE-798439DD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AA7E79-6223-6B23-C461-6E5E50916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B0A77D-0DF8-C998-60F9-3B56FA501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84E7AD-C1ED-6675-16CC-8CFDD1847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761626A-A846-370D-37B3-59A66724C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4D9B37-9BA8-6DEE-E127-88D32937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51E1F1-384C-F5A1-B255-DFF8F6FB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387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AC991-B8CA-83D3-88F8-D1C86BDB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2B02B0-2EC3-8119-C274-547C9B6EF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3D3925-6B58-CD9A-E5A8-7B3DF4FF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00010C-F7B5-F5E9-CF92-4E0E1CEE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53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7881CC-B55E-6D7D-4E65-2B95B96F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8D232D-449B-D23B-42E0-DAE774128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CC5F08-262E-B9FE-B3E2-B2E9362A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835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B4EDA-F79B-C458-BF63-541C2B349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52748B-4BA8-A14F-935C-359489F0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983FAD-9745-8290-7B40-BFB6AAF46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5B4F4B-E22F-E4A2-6875-495ABE246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E9ED6-2D9D-37B4-FAEA-59F614EFD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BA2E4E-91A2-39F6-8FFF-76029A4D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721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B3982-3A30-54A3-C3AE-8B7B3C0A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65AB9D-4782-80AF-6ACC-1AFDB3668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188658-CEE3-2F44-132F-45951FCB8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788155-D2A7-E8A4-179A-8207225A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B4608D-81E1-C5EB-5F23-D47303446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FA4DE2-A9CD-7F26-C406-E836E552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477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4E3BC3-F641-3872-74EC-408AF4A7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00BC2-A48C-D8FC-0736-85F192932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154FD0-A5BD-C61D-7983-D12BC6C7F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56D50-C3D4-B141-B3F6-B30C66D4BEA9}" type="datetimeFigureOut">
              <a:rPr kumimoji="1" lang="zh-CN" altLang="en-US" smtClean="0"/>
              <a:t>2025/5/12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1ABE1B-42DB-5565-AC82-9B63CF8FC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B72C69-9AE2-7BD4-9B0E-FC2051BD2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50690-4216-F344-B731-A975F0722D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42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B6AB93-1C92-9CAB-7498-177A67E18522}"/>
              </a:ext>
            </a:extLst>
          </p:cNvPr>
          <p:cNvSpPr txBox="1"/>
          <p:nvPr/>
        </p:nvSpPr>
        <p:spPr>
          <a:xfrm>
            <a:off x="0" y="2744512"/>
            <a:ext cx="4799223" cy="136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2800" b="1" dirty="0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驯鲸师然的赎罪</a:t>
            </a:r>
            <a:endParaRPr kumimoji="1" lang="en-US" altLang="zh-CN" sz="2800" b="1" dirty="0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Sophie and Ran</a:t>
            </a:r>
            <a:r>
              <a:rPr kumimoji="1"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 descr="A shark swimming underwater&#10;&#10;Description automatically generated with low confidence">
            <a:extLst>
              <a:ext uri="{FF2B5EF4-FFF2-40B4-BE49-F238E27FC236}">
                <a16:creationId xmlns:a16="http://schemas.microsoft.com/office/drawing/2014/main" id="{179C9514-930B-CCBA-0BA7-38F77FBD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50" y="1025524"/>
            <a:ext cx="7210427" cy="48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F1AB52-13FD-5526-3BFF-A10E71521F75}"/>
              </a:ext>
            </a:extLst>
          </p:cNvPr>
          <p:cNvSpPr txBox="1"/>
          <p:nvPr/>
        </p:nvSpPr>
        <p:spPr>
          <a:xfrm>
            <a:off x="1028699" y="1967266"/>
            <a:ext cx="2894371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000" kern="1200" dirty="0">
                <a:solidFill>
                  <a:srgbClr val="FFFFFF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Ran made Sophie </a:t>
            </a:r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do</a:t>
            </a:r>
            <a:r>
              <a:rPr lang="en-US" altLang="zh-CN" sz="2000" kern="1200" dirty="0">
                <a:solidFill>
                  <a:srgbClr val="FFFFFF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tricks for </a:t>
            </a:r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human</a:t>
            </a:r>
            <a:r>
              <a:rPr lang="en-US" altLang="zh-CN" sz="2000" kern="1200" dirty="0">
                <a:solidFill>
                  <a:srgbClr val="FFFFFF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000" kern="1200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然让</a:t>
            </a:r>
            <a:r>
              <a:rPr lang="zh-CN" altLang="en-US" sz="2000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苏菲为</a:t>
            </a:r>
            <a:r>
              <a:rPr lang="zh-CN" altLang="en-US" sz="2000" kern="1200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人类做表演。</a:t>
            </a:r>
            <a:endParaRPr lang="en-US" altLang="zh-CN" sz="2000" kern="1200" dirty="0">
              <a:solidFill>
                <a:srgbClr val="FFFFFF"/>
              </a:solidFill>
              <a:latin typeface="仿宋" panose="02010609060101010101" pitchFamily="49" charset="-122"/>
              <a:ea typeface="仿宋" panose="02010609060101010101" pitchFamily="49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3A1F37-0EB5-6157-C920-E422C7856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18" b="3392"/>
          <a:stretch/>
        </p:blipFill>
        <p:spPr>
          <a:xfrm>
            <a:off x="4777316" y="1521115"/>
            <a:ext cx="6780700" cy="381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5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6" name="Rectangle 6155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ky, fish, shark&#10;&#10;Description automatically generated">
            <a:extLst>
              <a:ext uri="{FF2B5EF4-FFF2-40B4-BE49-F238E27FC236}">
                <a16:creationId xmlns:a16="http://schemas.microsoft.com/office/drawing/2014/main" id="{6A8B2598-E23E-480B-9683-107923626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427"/>
          <a:stretch/>
        </p:blipFill>
        <p:spPr>
          <a:xfrm>
            <a:off x="2915455" y="13658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77E985-F073-BBCF-AD38-C77EEBEF7F68}"/>
              </a:ext>
            </a:extLst>
          </p:cNvPr>
          <p:cNvSpPr txBox="1"/>
          <p:nvPr/>
        </p:nvSpPr>
        <p:spPr>
          <a:xfrm>
            <a:off x="180775" y="2706322"/>
            <a:ext cx="3570953" cy="32071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Sophie suffered immensely in the bleak, lightless captivity.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She was filled with anger.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Unable to contain it, she began attacking Ran.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暗无天日的囚禁，让苏菲很痛苦。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她很气愤。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她忍不住开始攻击然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88F1B8-2C23-08B7-66F4-498C5D3F2BB5}"/>
              </a:ext>
            </a:extLst>
          </p:cNvPr>
          <p:cNvSpPr txBox="1"/>
          <p:nvPr/>
        </p:nvSpPr>
        <p:spPr>
          <a:xfrm>
            <a:off x="10409505" y="6552549"/>
            <a:ext cx="1782495" cy="21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</a:rPr>
              <a:t>图片来自网络，为其他白鲸的照片。</a:t>
            </a:r>
          </a:p>
        </p:txBody>
      </p:sp>
    </p:spTree>
    <p:extLst>
      <p:ext uri="{BB962C8B-B14F-4D97-AF65-F5344CB8AC3E}">
        <p14:creationId xmlns:p14="http://schemas.microsoft.com/office/powerpoint/2010/main" val="2569325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18">
            <a:extLst>
              <a:ext uri="{FF2B5EF4-FFF2-40B4-BE49-F238E27FC236}">
                <a16:creationId xmlns:a16="http://schemas.microsoft.com/office/drawing/2014/main" id="{08CE49EB-6CAF-4479-B93F-85773D92A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2" name="IMG_4304.jpeg" descr="IMG_4304.jpeg"/>
          <p:cNvPicPr>
            <a:picLocks noChangeAspect="1"/>
          </p:cNvPicPr>
          <p:nvPr/>
        </p:nvPicPr>
        <p:blipFill rotWithShape="1">
          <a:blip r:embed="rId3"/>
          <a:srcRect l="18558" r="23327" b="1"/>
          <a:stretch/>
        </p:blipFill>
        <p:spPr>
          <a:xfrm>
            <a:off x="3600414" y="0"/>
            <a:ext cx="2640694" cy="2845008"/>
          </a:xfrm>
          <a:prstGeom prst="rect">
            <a:avLst/>
          </a:prstGeom>
        </p:spPr>
      </p:pic>
      <p:pic>
        <p:nvPicPr>
          <p:cNvPr id="111" name="IMG_4303.jpeg" descr="IMG_4303.jpeg"/>
          <p:cNvPicPr>
            <a:picLocks noChangeAspect="1"/>
          </p:cNvPicPr>
          <p:nvPr/>
        </p:nvPicPr>
        <p:blipFill rotWithShape="1">
          <a:blip r:embed="rId4"/>
          <a:srcRect r="-2" b="19575"/>
          <a:stretch/>
        </p:blipFill>
        <p:spPr>
          <a:xfrm>
            <a:off x="6252746" y="2"/>
            <a:ext cx="2454979" cy="2845006"/>
          </a:xfrm>
          <a:prstGeom prst="rect">
            <a:avLst/>
          </a:prstGeom>
        </p:spPr>
      </p:pic>
      <p:pic>
        <p:nvPicPr>
          <p:cNvPr id="114" name="IMG_4307.jpeg" descr="IMG_4307.jpeg"/>
          <p:cNvPicPr>
            <a:picLocks noChangeAspect="1"/>
          </p:cNvPicPr>
          <p:nvPr/>
        </p:nvPicPr>
        <p:blipFill rotWithShape="1">
          <a:blip r:embed="rId5"/>
          <a:srcRect t="2118" r="3" b="3"/>
          <a:stretch/>
        </p:blipFill>
        <p:spPr>
          <a:xfrm>
            <a:off x="-15806" y="-1"/>
            <a:ext cx="3616220" cy="2845008"/>
          </a:xfrm>
          <a:prstGeom prst="rect">
            <a:avLst/>
          </a:prstGeom>
        </p:spPr>
      </p:pic>
      <p:pic>
        <p:nvPicPr>
          <p:cNvPr id="113" name="IMG_4306.jpeg" descr="IMG_4306.jpeg"/>
          <p:cNvPicPr>
            <a:picLocks noChangeAspect="1"/>
          </p:cNvPicPr>
          <p:nvPr/>
        </p:nvPicPr>
        <p:blipFill rotWithShape="1">
          <a:blip r:embed="rId6"/>
          <a:srcRect l="24457" r="-2" b="-2"/>
          <a:stretch/>
        </p:blipFill>
        <p:spPr>
          <a:xfrm>
            <a:off x="8736694" y="0"/>
            <a:ext cx="3465420" cy="2845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81553-B7F3-896C-739F-F3398E2354A7}"/>
              </a:ext>
            </a:extLst>
          </p:cNvPr>
          <p:cNvSpPr txBox="1"/>
          <p:nvPr/>
        </p:nvSpPr>
        <p:spPr>
          <a:xfrm>
            <a:off x="434201" y="3282737"/>
            <a:ext cx="54789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那天，苏菲的愤怒和痛苦，让然第一次真正意识到：</a:t>
            </a:r>
            <a:b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她所热爱的职业，竟建立在对生命的剥夺之上。</a:t>
            </a:r>
          </a:p>
          <a:p>
            <a:pPr>
              <a:buNone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鲸豚不是人类的玩物，</a:t>
            </a:r>
            <a:b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而是被囚禁的个体；</a:t>
            </a:r>
            <a:b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水泥池不是家，</a:t>
            </a:r>
            <a:b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是无法逃脱的牢笼。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buNone/>
            </a:pP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自责与觉醒，让她选择转身，</a:t>
            </a:r>
            <a:b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离开产业，走上讲述真相的道路。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44C264-C213-74C4-17D7-7992ACBE161B}"/>
              </a:ext>
            </a:extLst>
          </p:cNvPr>
          <p:cNvSpPr txBox="1"/>
          <p:nvPr/>
        </p:nvSpPr>
        <p:spPr>
          <a:xfrm>
            <a:off x="6543225" y="3164679"/>
            <a:ext cx="52145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 day, Sophie’s pain and fury made Ran truly realize—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career she once loved so much was built on the suffering of another life.</a:t>
            </a:r>
          </a:p>
          <a:p>
            <a:pPr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Cetaceans are not human’s ‘toys’,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they are individuals in captivity.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Concrete tanks are not homes,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but inescapable cages.</a:t>
            </a:r>
          </a:p>
          <a:p>
            <a:pPr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guilt came awakening.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Ran turned away from the industry and began the journey of telling the truth.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A9B232-7F54-9EDA-62A0-84E0D9C6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8" descr="图片 18">
            <a:extLst>
              <a:ext uri="{FF2B5EF4-FFF2-40B4-BE49-F238E27FC236}">
                <a16:creationId xmlns:a16="http://schemas.microsoft.com/office/drawing/2014/main" id="{33DA876F-7DB1-C1DA-A2DE-70877A26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96102"/>
            <a:ext cx="3278292" cy="2319391"/>
          </a:xfrm>
          <a:prstGeom prst="rect">
            <a:avLst/>
          </a:prstGeom>
        </p:spPr>
      </p:pic>
      <p:pic>
        <p:nvPicPr>
          <p:cNvPr id="217" name="图片 20" descr="图片 20"/>
          <p:cNvPicPr>
            <a:picLocks noChangeAspect="1"/>
          </p:cNvPicPr>
          <p:nvPr/>
        </p:nvPicPr>
        <p:blipFill>
          <a:blip r:embed="rId4"/>
          <a:srcRect l="5440" t="17391" r="4776" b="4348"/>
          <a:stretch>
            <a:fillRect/>
          </a:stretch>
        </p:blipFill>
        <p:spPr>
          <a:xfrm>
            <a:off x="4243493" y="1553659"/>
            <a:ext cx="3743538" cy="3750675"/>
          </a:xfrm>
          <a:prstGeom prst="rect">
            <a:avLst/>
          </a:prstGeom>
        </p:spPr>
      </p:pic>
      <p:pic>
        <p:nvPicPr>
          <p:cNvPr id="212" name="图片 7" descr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764" y="740884"/>
            <a:ext cx="3239769" cy="2429826"/>
          </a:xfrm>
          <a:prstGeom prst="rect">
            <a:avLst/>
          </a:prstGeom>
        </p:spPr>
      </p:pic>
      <p:pic>
        <p:nvPicPr>
          <p:cNvPr id="213" name="图片 11" descr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7" y="3696946"/>
            <a:ext cx="3278292" cy="2188259"/>
          </a:xfrm>
          <a:prstGeom prst="rect">
            <a:avLst/>
          </a:prstGeom>
        </p:spPr>
      </p:pic>
      <p:pic>
        <p:nvPicPr>
          <p:cNvPr id="215" name="图片 16" descr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6"/>
            <a:ext cx="3239769" cy="2429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3F177-FFE9-A5FA-D608-2FD73D961D97}"/>
              </a:ext>
            </a:extLst>
          </p:cNvPr>
          <p:cNvSpPr txBox="1"/>
          <p:nvPr/>
        </p:nvSpPr>
        <p:spPr>
          <a:xfrm>
            <a:off x="4434249" y="534492"/>
            <a:ext cx="2821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Empact</a:t>
            </a:r>
            <a:r>
              <a:rPr lang="zh-CN" alt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&amp;</a:t>
            </a:r>
            <a:r>
              <a:rPr lang="zh-CN" alt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Actions</a:t>
            </a:r>
          </a:p>
          <a:p>
            <a:pPr algn="ctr"/>
            <a:r>
              <a:rPr lang="en-CN" sz="2400" b="1" dirty="0">
                <a:solidFill>
                  <a:srgbClr val="0070C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影响力</a:t>
            </a:r>
            <a:r>
              <a:rPr lang="zh-CN" altLang="en-US" sz="2400" b="1" dirty="0">
                <a:solidFill>
                  <a:srgbClr val="0070C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&amp;</a:t>
            </a:r>
            <a:r>
              <a:rPr lang="zh-CN" altLang="en-US" sz="2400" b="1" dirty="0">
                <a:solidFill>
                  <a:srgbClr val="0070C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CN" sz="2400" b="1" dirty="0">
                <a:solidFill>
                  <a:srgbClr val="0070C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行动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5" descr="图片包含 室内, 动物, 桌子, 鸟&#10;&#10;描述已自动生成">
            <a:extLst>
              <a:ext uri="{FF2B5EF4-FFF2-40B4-BE49-F238E27FC236}">
                <a16:creationId xmlns:a16="http://schemas.microsoft.com/office/drawing/2014/main" id="{BE4E1BD0-42E8-11C0-DB7A-0BC030EC70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6E3A4084-3782-C557-7959-EEE774C7687A}"/>
              </a:ext>
            </a:extLst>
          </p:cNvPr>
          <p:cNvSpPr txBox="1"/>
          <p:nvPr/>
        </p:nvSpPr>
        <p:spPr>
          <a:xfrm>
            <a:off x="599818" y="5234320"/>
            <a:ext cx="8396698" cy="13093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b">
            <a:normAutofit fontScale="85000" lnSpcReduction="20000"/>
          </a:bodyPr>
          <a:lstStyle/>
          <a:p>
            <a:pPr marL="0" marR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zh-CN" sz="2400" b="0" u="none" strike="noStrike" kern="120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Arial" panose="020B0604020202020204" pitchFamily="34" charset="0"/>
              <a:ea typeface="Kaiti TC" panose="02010600040101010101" pitchFamily="2" charset="-120"/>
              <a:cs typeface="Arial" panose="020B0604020202020204" pitchFamily="34" charset="0"/>
              <a:sym typeface="等线"/>
            </a:endParaRPr>
          </a:p>
          <a:p>
            <a:pPr marL="0" marR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  <a:sym typeface="等线"/>
              </a:rPr>
              <a:t>Good Bye!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  <a:sym typeface="等线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  <a:sym typeface="等线"/>
              </a:rPr>
              <a:t>Ran</a:t>
            </a:r>
          </a:p>
          <a:p>
            <a:pPr marL="0" marR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zh-CN" altLang="en-US" sz="2400" b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  <a:sym typeface="等线"/>
              </a:rPr>
              <a:t>再见 然</a:t>
            </a:r>
            <a:r>
              <a:rPr kumimoji="0" lang="en-US" altLang="zh-CN" sz="2400" b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  <a:sym typeface="等线"/>
              </a:rPr>
              <a:t> </a:t>
            </a:r>
          </a:p>
          <a:p>
            <a:pPr marL="0" marR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zh-CN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2023.05.17</a:t>
            </a:r>
            <a:endParaRPr kumimoji="0" lang="en-US" altLang="zh-CN" sz="2400" b="0" i="0" u="none" strike="noStrike" kern="120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Arial" panose="020B0604020202020204" pitchFamily="34" charset="0"/>
              <a:ea typeface="Kaiti TC" panose="02010600040101010101" pitchFamily="2" charset="-120"/>
              <a:cs typeface="Arial" panose="020B0604020202020204" pitchFamily="34" charset="0"/>
              <a:sym typeface="等线"/>
            </a:endParaRPr>
          </a:p>
        </p:txBody>
      </p:sp>
      <p:pic>
        <p:nvPicPr>
          <p:cNvPr id="2" name="图片 6" descr="图片 6">
            <a:extLst>
              <a:ext uri="{FF2B5EF4-FFF2-40B4-BE49-F238E27FC236}">
                <a16:creationId xmlns:a16="http://schemas.microsoft.com/office/drawing/2014/main" id="{2828E64B-4F83-C37B-0DC9-F98B46587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14" b="-3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1403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293759-430E-842B-D327-A09B60E5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44" y="536430"/>
            <a:ext cx="10342419" cy="58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3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5045693-DFE1-38AA-EDBD-5B173C9E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9" y="950814"/>
            <a:ext cx="6545943" cy="4956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0FE6B5-B176-B72B-CB94-D5D7D2E2A676}"/>
              </a:ext>
            </a:extLst>
          </p:cNvPr>
          <p:cNvSpPr txBox="1"/>
          <p:nvPr/>
        </p:nvSpPr>
        <p:spPr>
          <a:xfrm>
            <a:off x="7015656" y="950814"/>
            <a:ext cx="50528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54657E"/>
                </a:solidFill>
                <a:effectLst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Countries with full bans on captive-cetacean shows</a:t>
            </a:r>
            <a:r>
              <a:rPr lang="zh-CN" altLang="en-US" sz="2000" b="0" i="0" dirty="0">
                <a:solidFill>
                  <a:srgbClr val="54657E"/>
                </a:solidFill>
                <a:effectLst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2000" b="0" i="0" dirty="0">
              <a:solidFill>
                <a:srgbClr val="54657E"/>
              </a:solidFill>
              <a:effectLst/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pPr algn="l"/>
            <a:r>
              <a:rPr lang="zh-CN" altLang="en-US" sz="2000" dirty="0">
                <a:solidFill>
                  <a:srgbClr val="54657E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全面禁止圈养鲸目动物表演的国家：</a:t>
            </a:r>
            <a:endParaRPr lang="en-US" sz="2000" b="0" i="0" dirty="0">
              <a:solidFill>
                <a:srgbClr val="54657E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6610D7-E945-650A-63C9-63672B317006}"/>
              </a:ext>
            </a:extLst>
          </p:cNvPr>
          <p:cNvSpPr txBox="1"/>
          <p:nvPr/>
        </p:nvSpPr>
        <p:spPr>
          <a:xfrm>
            <a:off x="7015655" y="2302906"/>
            <a:ext cx="2758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加拿大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Canada</a:t>
            </a: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墨西哥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Mexico</a:t>
            </a:r>
            <a:endParaRPr lang="zh-CN" altLang="en-US" dirty="0"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印度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India</a:t>
            </a:r>
            <a:endParaRPr lang="zh-CN" altLang="en-US" dirty="0"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哥斯达黎加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Costa Rica</a:t>
            </a: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智利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Chile </a:t>
            </a:r>
            <a:endParaRPr lang="zh-CN" altLang="en-US" dirty="0"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克罗地亚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Croatia </a:t>
            </a: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卢森堡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Luxembourg </a:t>
            </a:r>
            <a:endParaRPr lang="zh-CN" altLang="en-US" dirty="0"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666C5-0F98-B80A-887B-B3C68E977CFD}"/>
              </a:ext>
            </a:extLst>
          </p:cNvPr>
          <p:cNvSpPr txBox="1"/>
          <p:nvPr/>
        </p:nvSpPr>
        <p:spPr>
          <a:xfrm>
            <a:off x="7015655" y="4881682"/>
            <a:ext cx="5052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"In addition, several other countries and regions have taken similar measures. </a:t>
            </a: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此外，一些国家和地区也采取了类似举措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…</a:t>
            </a:r>
            <a:endParaRPr lang="en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5E0144-6601-16F7-BB13-44318789551C}"/>
              </a:ext>
            </a:extLst>
          </p:cNvPr>
          <p:cNvSpPr txBox="1"/>
          <p:nvPr/>
        </p:nvSpPr>
        <p:spPr>
          <a:xfrm>
            <a:off x="9774620" y="2441405"/>
            <a:ext cx="2381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塞浦路斯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Cyprus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希腊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Greece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尼加拉瓜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Nicaragua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瑞士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Switzerland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匈牙利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Hungary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斯洛文尼亚 </a:t>
            </a:r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Slovenia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361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716A4F-3DE5-8343-9884-64065AC75D97}"/>
              </a:ext>
            </a:extLst>
          </p:cNvPr>
          <p:cNvSpPr txBox="1"/>
          <p:nvPr/>
        </p:nvSpPr>
        <p:spPr>
          <a:xfrm>
            <a:off x="185305" y="410865"/>
            <a:ext cx="2725019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上海长风海洋公园</a:t>
            </a:r>
            <a:endParaRPr kumimoji="1" lang="en-US" altLang="zh-CN" sz="2400" dirty="0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kumimoji="1" lang="en-US" altLang="zh-CN" sz="2400" dirty="0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白鲸姐妹放归冰岛自然保护区</a:t>
            </a:r>
            <a:r>
              <a:rPr kumimoji="1"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kumimoji="1"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鲸类庇护所</a:t>
            </a:r>
            <a:endParaRPr kumimoji="1"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F280C2-35C0-BB4A-9D9A-757A4A90A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9" b="12326"/>
          <a:stretch/>
        </p:blipFill>
        <p:spPr>
          <a:xfrm>
            <a:off x="95259" y="2923581"/>
            <a:ext cx="6400781" cy="3898370"/>
          </a:xfrm>
          <a:prstGeom prst="rect">
            <a:avLst/>
          </a:prstGeom>
        </p:spPr>
      </p:pic>
      <p:pic>
        <p:nvPicPr>
          <p:cNvPr id="10" name="Picture 9" descr="A picture containing sky, outdoor, road, aircraft&#10;&#10;Description automatically generated">
            <a:extLst>
              <a:ext uri="{FF2B5EF4-FFF2-40B4-BE49-F238E27FC236}">
                <a16:creationId xmlns:a16="http://schemas.microsoft.com/office/drawing/2014/main" id="{53C33C44-7FE5-15C4-33BF-9822BFC1D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36" r="-1" b="834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FAF996-69B2-325B-96A1-01E27C6FCD41}"/>
              </a:ext>
            </a:extLst>
          </p:cNvPr>
          <p:cNvSpPr txBox="1"/>
          <p:nvPr/>
        </p:nvSpPr>
        <p:spPr>
          <a:xfrm>
            <a:off x="3207761" y="637164"/>
            <a:ext cx="30861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Shanghai Changfeng Ocean Park</a:t>
            </a:r>
          </a:p>
          <a:p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eluga whales set 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ree after </a:t>
            </a:r>
            <a:r>
              <a:rPr lang="en-CN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decades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aptivity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03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1" y="290286"/>
            <a:ext cx="3309257" cy="58831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95" y="290286"/>
            <a:ext cx="3309257" cy="58831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347" y="290287"/>
            <a:ext cx="3309257" cy="58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8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>
            <a:extLst>
              <a:ext uri="{FF2B5EF4-FFF2-40B4-BE49-F238E27FC236}">
                <a16:creationId xmlns:a16="http://schemas.microsoft.com/office/drawing/2014/main" id="{E76B0358-F8CE-F1EC-D565-79A5A71D0315}"/>
              </a:ext>
            </a:extLst>
          </p:cNvPr>
          <p:cNvSpPr/>
          <p:nvPr/>
        </p:nvSpPr>
        <p:spPr>
          <a:xfrm>
            <a:off x="1103022" y="3677498"/>
            <a:ext cx="2270109" cy="3136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展演动物 </a:t>
            </a:r>
            <a:r>
              <a:rPr lang="en-US" altLang="zh-CN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Circus</a:t>
            </a:r>
            <a:r>
              <a:rPr lang="zh-CN" altLang="en-US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 </a:t>
            </a:r>
            <a:r>
              <a:rPr lang="en-US" altLang="zh-CN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animals</a:t>
            </a:r>
            <a:endParaRPr lang="zh-CN" altLang="en-US" sz="1400" dirty="0">
              <a:latin typeface="Century Gothic" panose="020B0502020202020204" pitchFamily="34" charset="0"/>
              <a:ea typeface="Kaiti TC" panose="02010600040101010101" pitchFamily="2" charset="-12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ED6D61EB-E833-4589-3188-70892524459C}"/>
              </a:ext>
            </a:extLst>
          </p:cNvPr>
          <p:cNvSpPr/>
          <p:nvPr/>
        </p:nvSpPr>
        <p:spPr>
          <a:xfrm>
            <a:off x="4660900" y="3774960"/>
            <a:ext cx="2622865" cy="3136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实验动物 </a:t>
            </a:r>
            <a:r>
              <a:rPr lang="en-US" altLang="zh-CN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Experiment</a:t>
            </a:r>
            <a:r>
              <a:rPr lang="zh-CN" altLang="en-US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 </a:t>
            </a:r>
            <a:r>
              <a:rPr lang="en-US" altLang="zh-CN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animals</a:t>
            </a:r>
            <a:endParaRPr lang="zh-CN" altLang="en-US" sz="1400" dirty="0">
              <a:latin typeface="Century Gothic" panose="020B0502020202020204" pitchFamily="34" charset="0"/>
              <a:ea typeface="Kaiti TC" panose="02010600040101010101" pitchFamily="2" charset="-12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A5C116CC-00B6-7F82-37DE-41A1326FF1E9}"/>
              </a:ext>
            </a:extLst>
          </p:cNvPr>
          <p:cNvSpPr/>
          <p:nvPr/>
        </p:nvSpPr>
        <p:spPr>
          <a:xfrm>
            <a:off x="8502872" y="3766707"/>
            <a:ext cx="2586106" cy="3136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农场动物</a:t>
            </a:r>
            <a:r>
              <a:rPr lang="en-US" altLang="zh-CN" sz="1400" dirty="0">
                <a:latin typeface="Kaiti TC" panose="02010600040101010101" pitchFamily="2" charset="-120"/>
                <a:ea typeface="Kaiti TC" panose="02010600040101010101" pitchFamily="2" charset="-120"/>
              </a:rPr>
              <a:t>    </a:t>
            </a:r>
            <a:r>
              <a:rPr lang="en-US" altLang="zh-CN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Farm Animals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6AFD1F84-8CB0-B648-C3AD-221CA6C21E88}"/>
              </a:ext>
            </a:extLst>
          </p:cNvPr>
          <p:cNvSpPr/>
          <p:nvPr/>
        </p:nvSpPr>
        <p:spPr>
          <a:xfrm>
            <a:off x="1126280" y="6190221"/>
            <a:ext cx="2548567" cy="3136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伴侣动物</a:t>
            </a:r>
            <a:r>
              <a:rPr lang="en-US" altLang="zh-CN" sz="1400" dirty="0"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US" altLang="zh-CN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Therapy animals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CC2C3FD-ADA6-B83F-7B2C-408636F6505A}"/>
              </a:ext>
            </a:extLst>
          </p:cNvPr>
          <p:cNvSpPr/>
          <p:nvPr/>
        </p:nvSpPr>
        <p:spPr>
          <a:xfrm>
            <a:off x="4673966" y="6234636"/>
            <a:ext cx="2609799" cy="3136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野生动物</a:t>
            </a:r>
            <a:r>
              <a:rPr lang="en-US" altLang="zh-CN" sz="1400" dirty="0">
                <a:latin typeface="Kaiti TC" panose="02010600040101010101" pitchFamily="2" charset="-120"/>
                <a:ea typeface="Kaiti TC" panose="02010600040101010101" pitchFamily="2" charset="-120"/>
              </a:rPr>
              <a:t>    </a:t>
            </a:r>
            <a:r>
              <a:rPr lang="en-US" altLang="zh-CN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Wild Animals</a:t>
            </a:r>
            <a:endParaRPr lang="zh-CN" altLang="en-US" sz="1400" dirty="0">
              <a:latin typeface="Century Gothic" panose="020B0502020202020204" pitchFamily="34" charset="0"/>
              <a:ea typeface="Kaiti TC" panose="02010600040101010101" pitchFamily="2" charset="-12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040AC40A-3EDC-D8D8-9D31-005A988B48C2}"/>
              </a:ext>
            </a:extLst>
          </p:cNvPr>
          <p:cNvSpPr/>
          <p:nvPr/>
        </p:nvSpPr>
        <p:spPr>
          <a:xfrm>
            <a:off x="8502873" y="6234636"/>
            <a:ext cx="2672228" cy="3136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工作动物 </a:t>
            </a:r>
            <a:r>
              <a:rPr lang="en-US" altLang="zh-CN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Police</a:t>
            </a:r>
            <a:r>
              <a:rPr lang="zh-CN" altLang="en-US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 </a:t>
            </a:r>
            <a:r>
              <a:rPr lang="en-US" altLang="zh-CN" sz="1400" dirty="0">
                <a:latin typeface="Century Gothic" panose="020B0502020202020204" pitchFamily="34" charset="0"/>
                <a:ea typeface="Kaiti TC" panose="02010600040101010101" pitchFamily="2" charset="-120"/>
              </a:rPr>
              <a:t>dog</a:t>
            </a:r>
            <a:endParaRPr lang="zh-CN" altLang="en-US" sz="1400" dirty="0">
              <a:latin typeface="Century Gothic" panose="020B0502020202020204" pitchFamily="34" charset="0"/>
              <a:ea typeface="Kaiti TC" panose="02010600040101010101" pitchFamily="2" charset="-12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E62FC3-9955-5FF7-DACE-0FD57159E077}"/>
              </a:ext>
            </a:extLst>
          </p:cNvPr>
          <p:cNvSpPr txBox="1"/>
          <p:nvPr/>
        </p:nvSpPr>
        <p:spPr>
          <a:xfrm>
            <a:off x="228842" y="510973"/>
            <a:ext cx="3144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endParaRPr lang="en-US" altLang="zh-CN" sz="1400" dirty="0">
              <a:solidFill>
                <a:srgbClr val="03415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A8C67-E6B0-C6A8-544A-A008B79A4B66}"/>
              </a:ext>
            </a:extLst>
          </p:cNvPr>
          <p:cNvSpPr txBox="1"/>
          <p:nvPr/>
        </p:nvSpPr>
        <p:spPr>
          <a:xfrm>
            <a:off x="3689745" y="664861"/>
            <a:ext cx="4717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Animals have their own stories.</a:t>
            </a:r>
          </a:p>
          <a:p>
            <a:pPr algn="ctr"/>
            <a:r>
              <a:rPr lang="en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动物们也有自己的故事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endParaRPr lang="en-CN" sz="2400" dirty="0">
              <a:solidFill>
                <a:schemeClr val="tx1">
                  <a:lumMod val="65000"/>
                  <a:lumOff val="3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A3574B3-1212-CB00-EB76-F7AD33B7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22" y="1883579"/>
            <a:ext cx="2609799" cy="1733550"/>
          </a:xfrm>
          <a:prstGeom prst="rect">
            <a:avLst/>
          </a:prstGeom>
        </p:spPr>
      </p:pic>
      <p:pic>
        <p:nvPicPr>
          <p:cNvPr id="19" name="Picture 18" descr="A picture containing indoor, rodent, dumpling&#10;&#10;Description automatically generated">
            <a:extLst>
              <a:ext uri="{FF2B5EF4-FFF2-40B4-BE49-F238E27FC236}">
                <a16:creationId xmlns:a16="http://schemas.microsoft.com/office/drawing/2014/main" id="{46FAAF83-A228-B4B1-A76A-534135789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1885446"/>
            <a:ext cx="2609799" cy="1733549"/>
          </a:xfrm>
          <a:prstGeom prst="rect">
            <a:avLst/>
          </a:prstGeom>
        </p:spPr>
      </p:pic>
      <p:pic>
        <p:nvPicPr>
          <p:cNvPr id="21" name="Picture 20" descr="A picture containing grass, outdoor, cow, standing&#10;&#10;Description automatically generated">
            <a:extLst>
              <a:ext uri="{FF2B5EF4-FFF2-40B4-BE49-F238E27FC236}">
                <a16:creationId xmlns:a16="http://schemas.microsoft.com/office/drawing/2014/main" id="{4C6828FD-7F51-1BF7-A8CE-C0EA7D013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181" y="1883579"/>
            <a:ext cx="2609799" cy="1733549"/>
          </a:xfrm>
          <a:prstGeom prst="rect">
            <a:avLst/>
          </a:prstGeom>
        </p:spPr>
      </p:pic>
      <p:pic>
        <p:nvPicPr>
          <p:cNvPr id="23" name="Picture 22" descr="A person sitting next to a dog wearing a garment&#10;&#10;Description automatically generated with low confidence">
            <a:extLst>
              <a:ext uri="{FF2B5EF4-FFF2-40B4-BE49-F238E27FC236}">
                <a16:creationId xmlns:a16="http://schemas.microsoft.com/office/drawing/2014/main" id="{0500E347-426E-1F2D-B177-816BFEE06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022" y="4325021"/>
            <a:ext cx="2571825" cy="1733549"/>
          </a:xfrm>
          <a:prstGeom prst="rect">
            <a:avLst/>
          </a:prstGeom>
        </p:spPr>
      </p:pic>
      <p:pic>
        <p:nvPicPr>
          <p:cNvPr id="25" name="Picture 24" descr="A group of tigers&#10;&#10;Description automatically generated with medium confidence">
            <a:extLst>
              <a:ext uri="{FF2B5EF4-FFF2-40B4-BE49-F238E27FC236}">
                <a16:creationId xmlns:a16="http://schemas.microsoft.com/office/drawing/2014/main" id="{D3A243CF-7C8F-8D79-9002-B2837D5B9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825" y="4325021"/>
            <a:ext cx="2609799" cy="1753650"/>
          </a:xfrm>
          <a:prstGeom prst="rect">
            <a:avLst/>
          </a:prstGeom>
        </p:spPr>
      </p:pic>
      <p:pic>
        <p:nvPicPr>
          <p:cNvPr id="27" name="Picture 26" descr="Two dogs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D14FE8BD-BB6A-17E4-2919-E009939DE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872" y="4325021"/>
            <a:ext cx="2672229" cy="175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7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ACACF9E3-2E2E-33E1-11C7-AF06A0E11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19" b="12299"/>
          <a:stretch/>
        </p:blipFill>
        <p:spPr>
          <a:xfrm>
            <a:off x="1075531" y="432924"/>
            <a:ext cx="5313394" cy="3867993"/>
          </a:xfrm>
          <a:prstGeom prst="rect">
            <a:avLst/>
          </a:prstGeom>
          <a:effectLst>
            <a:softEdge rad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9D64B5B4-29E5-0016-F800-0391DD02E68D}"/>
              </a:ext>
            </a:extLst>
          </p:cNvPr>
          <p:cNvSpPr txBox="1"/>
          <p:nvPr/>
        </p:nvSpPr>
        <p:spPr>
          <a:xfrm>
            <a:off x="5605084" y="5124076"/>
            <a:ext cx="6586915" cy="15569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ctr">
            <a:normAutofit fontScale="92500" lnSpcReduction="20000"/>
          </a:bodyPr>
          <a:lstStyle/>
          <a:p>
            <a:pPr marR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zh-CN" sz="220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等线"/>
              </a:rPr>
              <a:t>They play.</a:t>
            </a:r>
          </a:p>
          <a:p>
            <a:pPr marR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altLang="zh-CN" sz="220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等线"/>
              </a:rPr>
              <a:t>hey love.</a:t>
            </a:r>
          </a:p>
          <a:p>
            <a:pPr marR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zh-CN" sz="220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等线"/>
              </a:rPr>
              <a:t>They mourn.</a:t>
            </a:r>
          </a:p>
          <a:p>
            <a:pPr marR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zh-CN" sz="220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等线"/>
              </a:rPr>
              <a:t>Just like us.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0" lang="en-US" altLang="zh-CN" sz="2200" b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等线"/>
              </a:rPr>
              <a:t>Ocean</a:t>
            </a:r>
            <a:r>
              <a:rPr kumimoji="0" lang="en-US" altLang="zh-CN" sz="220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等线"/>
              </a:rPr>
              <a:t> is where their home is</a:t>
            </a:r>
            <a:r>
              <a:rPr kumimoji="0" lang="en-US" altLang="zh-CN" sz="1500" u="none" strike="noStrike" cap="none" spc="0" normalizeH="0" baseline="0" dirty="0">
                <a:ln>
                  <a:noFill/>
                </a:ln>
                <a:effectLst/>
                <a:uFillTx/>
                <a:sym typeface="等线"/>
              </a:rPr>
              <a:t>.</a:t>
            </a:r>
          </a:p>
          <a:p>
            <a:pPr marL="0" marR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500" u="none" strike="noStrike" cap="none" spc="0" normalizeH="0" baseline="0" dirty="0">
              <a:ln>
                <a:noFill/>
              </a:ln>
              <a:effectLst/>
              <a:uFillTx/>
              <a:sym typeface="等线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77050A-F88F-C3F6-46F4-669BE31BC624}"/>
              </a:ext>
            </a:extLst>
          </p:cNvPr>
          <p:cNvSpPr txBox="1"/>
          <p:nvPr/>
        </p:nvSpPr>
        <p:spPr>
          <a:xfrm>
            <a:off x="919827" y="4929082"/>
            <a:ext cx="36502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他们嬉戏。</a:t>
            </a:r>
            <a:b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他们相爱。</a:t>
            </a:r>
            <a:b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他们哀悼。</a:t>
            </a:r>
            <a:b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如同我们一般。</a:t>
            </a:r>
            <a:b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2000" dirty="0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大海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，才是他们的家。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979414-BD76-1285-10BB-4C51FBF74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96" y="411047"/>
            <a:ext cx="3400612" cy="391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19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524000" y="4914855"/>
            <a:ext cx="9144000" cy="786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心向大海，不为牢笼痴迷</a:t>
            </a:r>
            <a:endParaRPr kumimoji="1" lang="en-US" altLang="zh-CN" sz="2800" kern="1200" dirty="0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1918" r="3" b="20842"/>
          <a:stretch/>
        </p:blipFill>
        <p:spPr>
          <a:xfrm>
            <a:off x="20" y="10"/>
            <a:ext cx="6095980" cy="4605671"/>
          </a:xfrm>
          <a:prstGeom prst="rect">
            <a:avLst/>
          </a:prstGeom>
        </p:spPr>
      </p:pic>
      <p:pic>
        <p:nvPicPr>
          <p:cNvPr id="2" name="图片 8">
            <a:extLst>
              <a:ext uri="{FF2B5EF4-FFF2-40B4-BE49-F238E27FC236}">
                <a16:creationId xmlns:a16="http://schemas.microsoft.com/office/drawing/2014/main" id="{DAC8575A-3BC9-C41E-BFC2-3253E6323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491"/>
          <a:stretch/>
        </p:blipFill>
        <p:spPr>
          <a:xfrm>
            <a:off x="6095998" y="10"/>
            <a:ext cx="6096000" cy="460567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2A4F5A4-1409-1D21-0242-3FD06D0E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4543999"/>
            <a:ext cx="12192000" cy="123364"/>
            <a:chOff x="1" y="6737460"/>
            <a:chExt cx="12192000" cy="1233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B05FAC-21CF-D544-5CD5-C4FB6577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3E6EB2-0E8D-3B8D-C520-219B1D4F0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482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F738CE-B5BA-BA1F-74B0-1B82F475438F}"/>
              </a:ext>
            </a:extLst>
          </p:cNvPr>
          <p:cNvGrpSpPr/>
          <p:nvPr/>
        </p:nvGrpSpPr>
        <p:grpSpPr>
          <a:xfrm>
            <a:off x="2917371" y="0"/>
            <a:ext cx="9274629" cy="4659086"/>
            <a:chOff x="930318" y="300034"/>
            <a:chExt cx="10025995" cy="470979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CBB9E0D-FF5B-D11A-4E41-BF36F025A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5" t="17" r="15797" b="-17"/>
            <a:stretch/>
          </p:blipFill>
          <p:spPr>
            <a:xfrm>
              <a:off x="8843895" y="300034"/>
              <a:ext cx="2112418" cy="470979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40011E-FFA7-07C6-977F-58D9FE072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51" r="34847"/>
            <a:stretch/>
          </p:blipFill>
          <p:spPr>
            <a:xfrm>
              <a:off x="930318" y="300034"/>
              <a:ext cx="2112417" cy="470978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E01E7B6-3EF5-9BF6-F573-3EEFE8535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2" r="59079"/>
            <a:stretch/>
          </p:blipFill>
          <p:spPr>
            <a:xfrm>
              <a:off x="6195071" y="300034"/>
              <a:ext cx="2112418" cy="470979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3B1C9E8-1EAD-60E9-388B-82C3AE7D6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7" r="36746"/>
            <a:stretch/>
          </p:blipFill>
          <p:spPr>
            <a:xfrm>
              <a:off x="3546247" y="300034"/>
              <a:ext cx="2112418" cy="470979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9A93A67-03B8-3113-0ACF-643137DD788E}"/>
              </a:ext>
            </a:extLst>
          </p:cNvPr>
          <p:cNvSpPr txBox="1"/>
          <p:nvPr/>
        </p:nvSpPr>
        <p:spPr>
          <a:xfrm>
            <a:off x="79516" y="2904273"/>
            <a:ext cx="2729189" cy="1049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动物朋友需要帮助！</a:t>
            </a:r>
            <a:endParaRPr lang="en-US" altLang="zh-CN" sz="2400" dirty="0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They need help!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34568-D940-A517-A165-5C182EE7D2B7}"/>
              </a:ext>
            </a:extLst>
          </p:cNvPr>
          <p:cNvSpPr txBox="1"/>
          <p:nvPr/>
        </p:nvSpPr>
        <p:spPr>
          <a:xfrm>
            <a:off x="2917371" y="4890483"/>
            <a:ext cx="9072336" cy="170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动物表演、动物实验、畜牧制品、流浪猫狗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…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每一个生命都有自己的感受。那些听不懂的求助，需要我们帮助讲出来。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Animals in the show, experiment animals, farm animals, stray cats and dogs, they</a:t>
            </a:r>
            <a:r>
              <a:rPr lang="zh-CN" altLang="en-US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all</a:t>
            </a:r>
            <a:r>
              <a:rPr lang="zh-CN" altLang="en-US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have feelings. We need</a:t>
            </a:r>
            <a:r>
              <a:rPr lang="zh-CN" altLang="en-US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to voice for these voiceless creatures.</a:t>
            </a:r>
            <a:endParaRPr lang="zh-CN" altLang="en-US" dirty="0">
              <a:latin typeface="Arial" panose="020B0604020202020204" pitchFamily="34" charset="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943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2A4EC06-1934-41CA-947A-1A2AD6634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n elephant with its trunk up&#10;&#10;Description automatically generated with low confidence">
            <a:extLst>
              <a:ext uri="{FF2B5EF4-FFF2-40B4-BE49-F238E27FC236}">
                <a16:creationId xmlns:a16="http://schemas.microsoft.com/office/drawing/2014/main" id="{B443FAAC-3095-B027-A9BD-364AABE86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3" b="1"/>
          <a:stretch/>
        </p:blipFill>
        <p:spPr>
          <a:xfrm>
            <a:off x="9730" y="10"/>
            <a:ext cx="7493441" cy="4515944"/>
          </a:xfrm>
          <a:prstGeom prst="rect">
            <a:avLst/>
          </a:prstGeom>
        </p:spPr>
      </p:pic>
      <p:pic>
        <p:nvPicPr>
          <p:cNvPr id="8" name="Picture 7" descr="A whale jumping out of the water&#10;&#10;Description automatically generated">
            <a:extLst>
              <a:ext uri="{FF2B5EF4-FFF2-40B4-BE49-F238E27FC236}">
                <a16:creationId xmlns:a16="http://schemas.microsoft.com/office/drawing/2014/main" id="{FF43B89D-1390-CD10-28DD-883D25FFD0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26" r="2" b="16396"/>
          <a:stretch/>
        </p:blipFill>
        <p:spPr>
          <a:xfrm>
            <a:off x="7581163" y="-1"/>
            <a:ext cx="4607118" cy="2183054"/>
          </a:xfrm>
          <a:prstGeom prst="rect">
            <a:avLst/>
          </a:prstGeom>
        </p:spPr>
      </p:pic>
      <p:pic>
        <p:nvPicPr>
          <p:cNvPr id="10" name="Picture 9" descr="A rhinoceros standing in a grassy field&#10;&#10;Description automatically generated with low confidence">
            <a:extLst>
              <a:ext uri="{FF2B5EF4-FFF2-40B4-BE49-F238E27FC236}">
                <a16:creationId xmlns:a16="http://schemas.microsoft.com/office/drawing/2014/main" id="{CBDBF65A-904A-DFC1-192D-1F9A566510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94" r="2" b="16214"/>
          <a:stretch/>
        </p:blipFill>
        <p:spPr>
          <a:xfrm>
            <a:off x="7581165" y="2274491"/>
            <a:ext cx="4601105" cy="2241463"/>
          </a:xfrm>
          <a:prstGeom prst="rect">
            <a:avLst/>
          </a:prstGeom>
        </p:spPr>
      </p:pic>
      <p:pic>
        <p:nvPicPr>
          <p:cNvPr id="12" name="Picture 11" descr="A picture containing grass, outdoor, field, black&#10;&#10;Description automatically generated">
            <a:extLst>
              <a:ext uri="{FF2B5EF4-FFF2-40B4-BE49-F238E27FC236}">
                <a16:creationId xmlns:a16="http://schemas.microsoft.com/office/drawing/2014/main" id="{2BC00800-9809-F37C-D1B4-595A273B2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1" r="4" b="4"/>
          <a:stretch/>
        </p:blipFill>
        <p:spPr>
          <a:xfrm>
            <a:off x="-3717" y="4607392"/>
            <a:ext cx="3707011" cy="2250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0BEF2-23E9-D641-06FD-F9C2295B98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26" r="-5" b="6219"/>
          <a:stretch/>
        </p:blipFill>
        <p:spPr>
          <a:xfrm>
            <a:off x="3794735" y="4607393"/>
            <a:ext cx="3694988" cy="2250608"/>
          </a:xfrm>
          <a:prstGeom prst="rect">
            <a:avLst/>
          </a:prstGeom>
        </p:spPr>
      </p:pic>
      <p:pic>
        <p:nvPicPr>
          <p:cNvPr id="16" name="Picture 15" descr="A bald eagle flying&#10;&#10;Description automatically generated with medium confidence">
            <a:extLst>
              <a:ext uri="{FF2B5EF4-FFF2-40B4-BE49-F238E27FC236}">
                <a16:creationId xmlns:a16="http://schemas.microsoft.com/office/drawing/2014/main" id="{65564EF7-F32E-B005-C6B5-1A1933086A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68" r="2" b="10561"/>
          <a:stretch/>
        </p:blipFill>
        <p:spPr>
          <a:xfrm>
            <a:off x="7581164" y="4607392"/>
            <a:ext cx="4595097" cy="22506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5AED08-C201-AB43-D513-150A75E8722B}"/>
              </a:ext>
            </a:extLst>
          </p:cNvPr>
          <p:cNvSpPr txBox="1"/>
          <p:nvPr/>
        </p:nvSpPr>
        <p:spPr>
          <a:xfrm>
            <a:off x="103731" y="3148189"/>
            <a:ext cx="71991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请共情与爱</a:t>
            </a:r>
            <a:r>
              <a:rPr lang="zh-CN" altLang="en-US" sz="20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，让人类与自然万物共生！</a:t>
            </a:r>
            <a:r>
              <a:rPr lang="en-CN" sz="20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谢谢</a:t>
            </a:r>
            <a:r>
              <a:rPr lang="zh-CN" altLang="en-US" sz="20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！</a:t>
            </a:r>
            <a:endParaRPr lang="en-US" altLang="zh-CN" sz="20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Kaiti TC" panose="02010600040101010101" pitchFamily="2" charset="-120"/>
              </a:rPr>
              <a:t>As human being, please love and compassionate all living things on this shared planet</a:t>
            </a:r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Kaiti TC" panose="02010600040101010101" pitchFamily="2" charset="-120"/>
              </a:rPr>
              <a:t>！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Kaiti TC" panose="02010600040101010101" pitchFamily="2" charset="-120"/>
              </a:rPr>
              <a:t> Thank you! </a:t>
            </a:r>
            <a:endParaRPr lang="en-CN" sz="1600" dirty="0">
              <a:solidFill>
                <a:schemeClr val="bg1"/>
              </a:solidFill>
              <a:latin typeface="Century Gothic" panose="020B0502020202020204" pitchFamily="34" charset="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495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图片 5" descr="白鲸"/>
          <p:cNvPicPr>
            <a:picLocks noChangeAspect="1"/>
          </p:cNvPicPr>
          <p:nvPr/>
        </p:nvPicPr>
        <p:blipFill rotWithShape="1">
          <a:blip r:embed="rId3"/>
          <a:srcRect t="9655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1EA18D-F9CD-1754-8C78-B0B79CF1DE64}"/>
              </a:ext>
            </a:extLst>
          </p:cNvPr>
          <p:cNvSpPr txBox="1"/>
          <p:nvPr/>
        </p:nvSpPr>
        <p:spPr>
          <a:xfrm>
            <a:off x="8408753" y="1219347"/>
            <a:ext cx="30572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chemeClr val="bg1">
                    <a:lumMod val="9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白鲸</a:t>
            </a:r>
            <a:endParaRPr kumimoji="1" lang="en-US" altLang="zh-CN" sz="4000" b="1" dirty="0">
              <a:solidFill>
                <a:schemeClr val="bg1">
                  <a:lumMod val="9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kumimoji="1" lang="en-US" altLang="zh-CN" sz="3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THupo" panose="02010800040101010101" pitchFamily="2" charset="-122"/>
                <a:cs typeface="Arial" panose="020B0604020202020204" pitchFamily="34" charset="0"/>
              </a:rPr>
              <a:t>Beluga</a:t>
            </a:r>
            <a:r>
              <a:rPr kumimoji="1" lang="zh-CN" altLang="en-US" sz="3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THupo" panose="0201080004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THupo" panose="02010800040101010101" pitchFamily="2" charset="-122"/>
                <a:cs typeface="Arial" panose="020B0604020202020204" pitchFamily="34" charset="0"/>
              </a:rPr>
              <a:t>Whale</a:t>
            </a:r>
            <a:endParaRPr kumimoji="1" lang="zh-CN" altLang="en-US" sz="4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THupo" panose="020108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58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DE959F-10BB-596D-AA2E-12CAA87D7C75}"/>
              </a:ext>
            </a:extLst>
          </p:cNvPr>
          <p:cNvSpPr txBox="1"/>
          <p:nvPr/>
        </p:nvSpPr>
        <p:spPr>
          <a:xfrm>
            <a:off x="493988" y="703530"/>
            <a:ext cx="10920246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0" i="0" dirty="0">
                <a:effectLst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Beluga whales live in the </a:t>
            </a:r>
            <a:r>
              <a:rPr 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Arctic Ocean </a:t>
            </a:r>
            <a:r>
              <a:rPr lang="en-US" sz="2000" b="0" i="0" dirty="0">
                <a:effectLst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and its nearby seas in the Northern Hemisphere</a:t>
            </a:r>
            <a:r>
              <a:rPr kumimoji="1" lang="en-US" altLang="zh-CN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白鲸居住在北冰洋，以及附近的海域。</a:t>
            </a:r>
            <a:endParaRPr kumimoji="1" lang="en-US" altLang="zh-CN" sz="2000" dirty="0">
              <a:latin typeface="仿宋" panose="02010609060101010101" pitchFamily="49" charset="-122"/>
              <a:ea typeface="仿宋" panose="02010609060101010101" pitchFamily="49" charset="-122"/>
              <a:cs typeface="+mj-cs"/>
            </a:endParaRPr>
          </a:p>
        </p:txBody>
      </p:sp>
      <p:pic>
        <p:nvPicPr>
          <p:cNvPr id="7" name="Picture 6" descr="A picture containing water, outdoor, ice, mountain&#10;&#10;Description automatically generated">
            <a:extLst>
              <a:ext uri="{FF2B5EF4-FFF2-40B4-BE49-F238E27FC236}">
                <a16:creationId xmlns:a16="http://schemas.microsoft.com/office/drawing/2014/main" id="{F14EA86C-9D6C-92CA-148C-29416658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8" y="2664767"/>
            <a:ext cx="5013297" cy="3346376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A43B45F-781C-45DA-A094-9E0B0533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11" y="2664767"/>
            <a:ext cx="5933501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5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815FEA-0AAA-BA34-056F-8E3A65D2902B}"/>
              </a:ext>
            </a:extLst>
          </p:cNvPr>
          <p:cNvSpPr txBox="1"/>
          <p:nvPr/>
        </p:nvSpPr>
        <p:spPr>
          <a:xfrm>
            <a:off x="841524" y="5688168"/>
            <a:ext cx="10507952" cy="642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Belugas are social animals and live together in groups made up of family and friends.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白鲸是一种爱社交的动物，他们经常和自己的家人朋友在一起生活</a:t>
            </a:r>
            <a:r>
              <a:rPr kumimoji="1"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。</a:t>
            </a:r>
            <a:endParaRPr kumimoji="1" lang="en-US" altLang="zh-CN" sz="2000" dirty="0">
              <a:latin typeface="仿宋" panose="02010609060101010101" pitchFamily="49" charset="-122"/>
              <a:ea typeface="仿宋" panose="02010609060101010101" pitchFamily="49" charset="-122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group of airplanes flying in the sky&#10;&#10;Description automatically generated with low confidence">
            <a:extLst>
              <a:ext uri="{FF2B5EF4-FFF2-40B4-BE49-F238E27FC236}">
                <a16:creationId xmlns:a16="http://schemas.microsoft.com/office/drawing/2014/main" id="{A909698E-EDD6-A8D7-8449-C447CAF03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56" y="516802"/>
            <a:ext cx="7180689" cy="47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 descr="躺在水里游泳&#10;&#10;描述已自动生成">
            <a:extLst>
              <a:ext uri="{FF2B5EF4-FFF2-40B4-BE49-F238E27FC236}">
                <a16:creationId xmlns:a16="http://schemas.microsoft.com/office/drawing/2014/main" id="{4B3AC4AA-05D0-799C-F2A1-5BC563753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FB8BA3-FAD9-2A78-F2FB-F92AC823F942}"/>
              </a:ext>
            </a:extLst>
          </p:cNvPr>
          <p:cNvSpPr txBox="1"/>
          <p:nvPr/>
        </p:nvSpPr>
        <p:spPr>
          <a:xfrm>
            <a:off x="214459" y="4036273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THupo" panose="02010800040101010101" pitchFamily="2" charset="-122"/>
                <a:cs typeface="Arial" panose="020B0604020202020204" pitchFamily="34" charset="0"/>
              </a:rPr>
              <a:t>But one</a:t>
            </a:r>
            <a:r>
              <a:rPr kumimoji="1" lang="zh-CN" alt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THupo" panose="0201080004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THupo" panose="02010800040101010101" pitchFamily="2" charset="-122"/>
                <a:cs typeface="Arial" panose="020B0604020202020204" pitchFamily="34" charset="0"/>
              </a:rPr>
              <a:t>day, a beluga got captured.</a:t>
            </a:r>
          </a:p>
          <a:p>
            <a:r>
              <a:rPr kumimoji="1" lang="zh-CN" altLang="en-US" sz="2000" dirty="0">
                <a:solidFill>
                  <a:schemeClr val="bg1">
                    <a:lumMod val="9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ADLaM Display" panose="02010000000000000000" pitchFamily="2" charset="0"/>
              </a:rPr>
              <a:t>但是有一天，一头白鲸不幸被人类猎捕了。</a:t>
            </a:r>
            <a:endParaRPr kumimoji="1" lang="en-US" altLang="zh-CN" sz="2000" dirty="0">
              <a:solidFill>
                <a:schemeClr val="bg1">
                  <a:lumMod val="9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19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片包含 桌子, 挂, 男人, 大&#10;&#10;描述已自动生成">
            <a:extLst>
              <a:ext uri="{FF2B5EF4-FFF2-40B4-BE49-F238E27FC236}">
                <a16:creationId xmlns:a16="http://schemas.microsoft.com/office/drawing/2014/main" id="{342C0511-B340-8518-93C6-5603FA46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7" r="16515" b="-1"/>
          <a:stretch/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2" name="图片 2" descr="图片包含 户外, 路, 长凳, 男人&#10;&#10;描述已自动生成">
            <a:extLst>
              <a:ext uri="{FF2B5EF4-FFF2-40B4-BE49-F238E27FC236}">
                <a16:creationId xmlns:a16="http://schemas.microsoft.com/office/drawing/2014/main" id="{4DC63D5A-D879-5BF4-5612-334D52D7E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30"/>
          <a:stretch/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7" name="图片 6" descr="图片包含 路, 人, 男人, 站&#10;&#10;描述已自动生成">
            <a:extLst>
              <a:ext uri="{FF2B5EF4-FFF2-40B4-BE49-F238E27FC236}">
                <a16:creationId xmlns:a16="http://schemas.microsoft.com/office/drawing/2014/main" id="{42DD0B0A-ACF7-CA5B-C22C-960967C54F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21" b="2485"/>
          <a:stretch/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4C551F-A8C7-EFFA-ADD3-D4E589160C17}"/>
              </a:ext>
            </a:extLst>
          </p:cNvPr>
          <p:cNvSpPr txBox="1"/>
          <p:nvPr/>
        </p:nvSpPr>
        <p:spPr>
          <a:xfrm>
            <a:off x="191085" y="303282"/>
            <a:ext cx="2931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</a:rPr>
              <a:t>图片来自网络，为其他白鲸的运输照片。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05CA91-AE93-036A-C6D3-18DE2504D305}"/>
              </a:ext>
            </a:extLst>
          </p:cNvPr>
          <p:cNvSpPr txBox="1"/>
          <p:nvPr/>
        </p:nvSpPr>
        <p:spPr>
          <a:xfrm>
            <a:off x="6255674" y="2982342"/>
            <a:ext cx="2931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</a:rPr>
              <a:t>图片来自网络，为其他白鲸的运输照片。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93D7E5-BC90-A5A1-1B86-F6B5A33B72C9}"/>
              </a:ext>
            </a:extLst>
          </p:cNvPr>
          <p:cNvSpPr txBox="1"/>
          <p:nvPr/>
        </p:nvSpPr>
        <p:spPr>
          <a:xfrm>
            <a:off x="6255674" y="5976982"/>
            <a:ext cx="2931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</a:rPr>
              <a:t>图片来自网络，为其他白鲸的运输照片。</a:t>
            </a:r>
          </a:p>
        </p:txBody>
      </p:sp>
    </p:spTree>
    <p:extLst>
      <p:ext uri="{BB962C8B-B14F-4D97-AF65-F5344CB8AC3E}">
        <p14:creationId xmlns:p14="http://schemas.microsoft.com/office/powerpoint/2010/main" val="26039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图片 9">
            <a:extLst>
              <a:ext uri="{FF2B5EF4-FFF2-40B4-BE49-F238E27FC236}">
                <a16:creationId xmlns:a16="http://schemas.microsoft.com/office/drawing/2014/main" id="{00B46FE1-F5DD-3A41-5EA6-B21B359F5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 r="1" b="12490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15F9D-093A-2870-2CF3-91A2C41810D0}"/>
              </a:ext>
            </a:extLst>
          </p:cNvPr>
          <p:cNvSpPr txBox="1"/>
          <p:nvPr/>
        </p:nvSpPr>
        <p:spPr>
          <a:xfrm>
            <a:off x="7333794" y="826552"/>
            <a:ext cx="37679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She </a:t>
            </a:r>
            <a:r>
              <a:rPr lang="en-CN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was caged</a:t>
            </a:r>
            <a:r>
              <a:rPr lang="zh-CN" altLang="en-US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CN" altLang="zh-CN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in</a:t>
            </a:r>
            <a:r>
              <a:rPr lang="zh-CN" altLang="en-US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CN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a very small fish bowl</a:t>
            </a:r>
            <a:r>
              <a:rPr lang="en-US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.</a:t>
            </a: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她</a:t>
            </a:r>
            <a:r>
              <a:rPr lang="en-CN" sz="2000" dirty="0">
                <a:latin typeface="仿宋" panose="02010609060101010101" pitchFamily="49" charset="-122"/>
                <a:ea typeface="仿宋" panose="02010609060101010101" pitchFamily="49" charset="-122"/>
              </a:rPr>
              <a:t>被囚禁在了一个狭小的鱼缸中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She was named ‘Sophie’.</a:t>
            </a: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她被取名为苏菲。</a:t>
            </a:r>
            <a:endParaRPr lang="en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CN" dirty="0">
                <a:latin typeface="Century Gothic" panose="020B0502020202020204" pitchFamily="34" charset="0"/>
              </a:rPr>
              <a:t> </a:t>
            </a:r>
          </a:p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40C79-5A60-5722-1627-914F99C26089}"/>
              </a:ext>
            </a:extLst>
          </p:cNvPr>
          <p:cNvSpPr txBox="1"/>
          <p:nvPr/>
        </p:nvSpPr>
        <p:spPr>
          <a:xfrm>
            <a:off x="1434190" y="4876161"/>
            <a:ext cx="3033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She was </a:t>
            </a:r>
            <a:r>
              <a:rPr lang="en-CN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all alone</a:t>
            </a:r>
            <a:r>
              <a:rPr lang="en-US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.</a:t>
            </a:r>
            <a:endParaRPr lang="en-CN" sz="2000" dirty="0"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她</a:t>
            </a:r>
            <a:r>
              <a:rPr lang="en-CN" sz="2000" dirty="0">
                <a:latin typeface="仿宋" panose="02010609060101010101" pitchFamily="49" charset="-122"/>
                <a:ea typeface="仿宋" panose="02010609060101010101" pitchFamily="49" charset="-122"/>
              </a:rPr>
              <a:t>很孤独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6" descr="人躺在蓝色的椅子&#10;&#10;低可信度描述已自动生成">
            <a:extLst>
              <a:ext uri="{FF2B5EF4-FFF2-40B4-BE49-F238E27FC236}">
                <a16:creationId xmlns:a16="http://schemas.microsoft.com/office/drawing/2014/main" id="{49B05E83-51A1-3DED-E99E-A658F533E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9117"/>
          <a:stretch/>
        </p:blipFill>
        <p:spPr>
          <a:xfrm>
            <a:off x="5395658" y="3222769"/>
            <a:ext cx="6152874" cy="36067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A82ECC-B8DA-7531-85F3-34E8ADD17C70}"/>
              </a:ext>
            </a:extLst>
          </p:cNvPr>
          <p:cNvSpPr txBox="1"/>
          <p:nvPr/>
        </p:nvSpPr>
        <p:spPr>
          <a:xfrm>
            <a:off x="9759710" y="6542316"/>
            <a:ext cx="2931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</a:rPr>
              <a:t>图片来自网络，为其他白鲸的照片。</a:t>
            </a:r>
          </a:p>
        </p:txBody>
      </p:sp>
    </p:spTree>
    <p:extLst>
      <p:ext uri="{BB962C8B-B14F-4D97-AF65-F5344CB8AC3E}">
        <p14:creationId xmlns:p14="http://schemas.microsoft.com/office/powerpoint/2010/main" val="102728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A3995B-21B1-EC36-BBF1-41231297B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4" y="761769"/>
            <a:ext cx="6047756" cy="5334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26A278-CDCA-F08A-8FE2-23BEA18ACE70}"/>
              </a:ext>
            </a:extLst>
          </p:cNvPr>
          <p:cNvSpPr txBox="1"/>
          <p:nvPr/>
        </p:nvSpPr>
        <p:spPr>
          <a:xfrm>
            <a:off x="7368988" y="640745"/>
            <a:ext cx="406378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圈养产业对鲸豚的伤害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活体野捕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——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每捕捉一头鲸，其背后都要牺牲数头鲸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运输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——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失去水中的浮力，内脏受挤压损坏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生活空间狭窄、行动受限、没有社群交往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环境单调枯燥、生理、心理和自然行为都被严重抑制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发生问题，无处可逃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噪音、食物等等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…</a:t>
            </a: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buNone/>
            </a:pPr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The Harm of Captivity Industries on Cetaceans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Live Capture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: For every cetacean captured alive, several others are often killed in the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: Out of water, cetaceans lose buoyancy support, leading to internal organ damage due to compression.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Restricted Living Conditions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: They are confined to small enclosures with limited mobility and no access to social interaction.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Deprived Environment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: The monotonous surroundings severely suppress their physical health, mental well-being, and natural behaviors.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No Escape from Stressors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: When problems arise, there is no place for them to flee.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Persistent Disturbance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: They are exposed to constant noise, unnatural feeding routines, and other stress-inducing conditions.</a:t>
            </a: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48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4173</TotalTime>
  <Words>1936</Words>
  <Application>Microsoft Office PowerPoint</Application>
  <PresentationFormat>宽屏</PresentationFormat>
  <Paragraphs>150</Paragraphs>
  <Slides>23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BlinkMacSystemFont</vt:lpstr>
      <vt:lpstr>Kaiti TC</vt:lpstr>
      <vt:lpstr>等线</vt:lpstr>
      <vt:lpstr>等线 Light</vt:lpstr>
      <vt:lpstr>仿宋</vt:lpstr>
      <vt:lpstr>微软雅黑 Light</vt:lpstr>
      <vt:lpstr>Arial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</dc:creator>
  <cp:lastModifiedBy>Eric Li</cp:lastModifiedBy>
  <cp:revision>66</cp:revision>
  <dcterms:created xsi:type="dcterms:W3CDTF">2024-05-06T23:39:51Z</dcterms:created>
  <dcterms:modified xsi:type="dcterms:W3CDTF">2025-05-12T06:54:05Z</dcterms:modified>
</cp:coreProperties>
</file>